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503" r:id="rId2"/>
    <p:sldId id="642" r:id="rId3"/>
    <p:sldId id="643" r:id="rId4"/>
    <p:sldId id="624" r:id="rId5"/>
    <p:sldId id="626" r:id="rId6"/>
    <p:sldId id="627" r:id="rId7"/>
    <p:sldId id="644" r:id="rId8"/>
    <p:sldId id="628" r:id="rId9"/>
    <p:sldId id="640" r:id="rId10"/>
    <p:sldId id="615" r:id="rId11"/>
    <p:sldId id="617" r:id="rId12"/>
    <p:sldId id="637" r:id="rId13"/>
    <p:sldId id="620" r:id="rId14"/>
    <p:sldId id="621" r:id="rId15"/>
    <p:sldId id="638" r:id="rId16"/>
    <p:sldId id="618" r:id="rId17"/>
    <p:sldId id="623" r:id="rId18"/>
    <p:sldId id="619" r:id="rId19"/>
    <p:sldId id="625" r:id="rId20"/>
    <p:sldId id="641" r:id="rId21"/>
    <p:sldId id="639" r:id="rId22"/>
    <p:sldId id="629" r:id="rId23"/>
    <p:sldId id="634" r:id="rId24"/>
    <p:sldId id="635" r:id="rId25"/>
    <p:sldId id="636" r:id="rId26"/>
    <p:sldId id="648" r:id="rId27"/>
    <p:sldId id="647" r:id="rId28"/>
    <p:sldId id="646" r:id="rId29"/>
    <p:sldId id="64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AC9C"/>
    <a:srgbClr val="DE6F72"/>
    <a:srgbClr val="D1E6D2"/>
    <a:srgbClr val="D2DEEF"/>
    <a:srgbClr val="EBEF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25"/>
    <p:restoredTop sz="82727"/>
  </p:normalViewPr>
  <p:slideViewPr>
    <p:cSldViewPr snapToGrid="0">
      <p:cViewPr>
        <p:scale>
          <a:sx n="175" d="100"/>
          <a:sy n="175" d="100"/>
        </p:scale>
        <p:origin x="664" y="112"/>
      </p:cViewPr>
      <p:guideLst/>
    </p:cSldViewPr>
  </p:slideViewPr>
  <p:notesTextViewPr>
    <p:cViewPr>
      <p:scale>
        <a:sx n="1" d="1"/>
        <a:sy n="1" d="1"/>
      </p:scale>
      <p:origin x="0" y="0"/>
    </p:cViewPr>
  </p:notesTextViewPr>
  <p:notesViewPr>
    <p:cSldViewPr snapToGrid="0">
      <p:cViewPr varScale="1">
        <p:scale>
          <a:sx n="99" d="100"/>
          <a:sy n="99" d="100"/>
        </p:scale>
        <p:origin x="3064"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tiff>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404FB0-0963-0C48-A12B-EF0E500ADA53}" type="datetimeFigureOut">
              <a:rPr lang="en-US" smtClean="0"/>
              <a:t>5/19/23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93092B-A7E6-B54B-BC99-5811E15B74FD}" type="slidenum">
              <a:rPr lang="en-US" smtClean="0"/>
              <a:t>‹#›</a:t>
            </a:fld>
            <a:endParaRPr lang="en-US"/>
          </a:p>
        </p:txBody>
      </p:sp>
    </p:spTree>
    <p:extLst>
      <p:ext uri="{BB962C8B-B14F-4D97-AF65-F5344CB8AC3E}">
        <p14:creationId xmlns:p14="http://schemas.microsoft.com/office/powerpoint/2010/main" val="15933169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58C6FA07-442A-B14B-83A1-5E7CE30D862E}"/>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Notes Placeholder 2">
            <a:extLst>
              <a:ext uri="{FF2B5EF4-FFF2-40B4-BE49-F238E27FC236}">
                <a16:creationId xmlns:a16="http://schemas.microsoft.com/office/drawing/2014/main" id="{FC79BD13-6FE3-5A43-BAAA-D3F9F06BE108}"/>
              </a:ext>
            </a:extLst>
          </p:cNvPr>
          <p:cNvSpPr>
            <a:spLocks noGrp="1"/>
          </p:cNvSpPr>
          <p:nvPr>
            <p:ph type="body" idx="1"/>
          </p:nvPr>
        </p:nvSpPr>
        <p:spPr/>
        <p:txBody>
          <a:bodyPr/>
          <a:lstStyle/>
          <a:p>
            <a:pPr defTabSz="821056" eaLnBrk="1" hangingPunct="1">
              <a:defRPr/>
            </a:pPr>
            <a:endParaRPr lang="en-US" sz="1080" dirty="0"/>
          </a:p>
        </p:txBody>
      </p:sp>
      <p:sp>
        <p:nvSpPr>
          <p:cNvPr id="4" name="Slide Number Placeholder 3">
            <a:extLst>
              <a:ext uri="{FF2B5EF4-FFF2-40B4-BE49-F238E27FC236}">
                <a16:creationId xmlns:a16="http://schemas.microsoft.com/office/drawing/2014/main" id="{88F683FC-7F67-B94F-89B9-E8C83FC93157}"/>
              </a:ext>
            </a:extLst>
          </p:cNvPr>
          <p:cNvSpPr>
            <a:spLocks noGrp="1"/>
          </p:cNvSpPr>
          <p:nvPr>
            <p:ph type="sldNum" sz="quarter" idx="5"/>
          </p:nvPr>
        </p:nvSpPr>
        <p:spPr/>
        <p:txBody>
          <a:bodyPr/>
          <a:lstStyle/>
          <a:p>
            <a:pPr>
              <a:defRPr/>
            </a:pPr>
            <a:fld id="{8FD6B965-7BB2-9346-8807-0E88DA7EC26A}" type="slidenum">
              <a:rPr lang="en-US" smtClean="0"/>
              <a:pPr>
                <a:defRPr/>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Issues with SQ: 1- high variance of value range across channels  2- issues with weight quantization. Per-vector scaled quantization (VSQ) may solve but expensive.</a:t>
            </a:r>
          </a:p>
        </p:txBody>
      </p:sp>
      <p:sp>
        <p:nvSpPr>
          <p:cNvPr id="4" name="Slide Number Placeholder 3"/>
          <p:cNvSpPr>
            <a:spLocks noGrp="1"/>
          </p:cNvSpPr>
          <p:nvPr>
            <p:ph type="sldNum" sz="quarter" idx="5"/>
          </p:nvPr>
        </p:nvSpPr>
        <p:spPr/>
        <p:txBody>
          <a:bodyPr/>
          <a:lstStyle/>
          <a:p>
            <a:fld id="{9893092B-A7E6-B54B-BC99-5811E15B74FD}" type="slidenum">
              <a:rPr lang="en-US" smtClean="0"/>
              <a:t>24</a:t>
            </a:fld>
            <a:endParaRPr lang="en-US"/>
          </a:p>
        </p:txBody>
      </p:sp>
    </p:spTree>
    <p:extLst>
      <p:ext uri="{BB962C8B-B14F-4D97-AF65-F5344CB8AC3E}">
        <p14:creationId xmlns:p14="http://schemas.microsoft.com/office/powerpoint/2010/main" val="3838515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quantize the activations within each cluster. Specifically, we calculate the quantization parameters (scale s and zero point z) individually for each cluster. As a result, channels with analogous maximum and minimum values are assembled together and share the same quantization parameters. This method guarantees optimization of the quantization process for every cluster, ultimately reducing the quantization error.</a:t>
            </a:r>
          </a:p>
        </p:txBody>
      </p:sp>
      <p:sp>
        <p:nvSpPr>
          <p:cNvPr id="4" name="Slide Number Placeholder 3"/>
          <p:cNvSpPr>
            <a:spLocks noGrp="1"/>
          </p:cNvSpPr>
          <p:nvPr>
            <p:ph type="sldNum" sz="quarter" idx="5"/>
          </p:nvPr>
        </p:nvSpPr>
        <p:spPr/>
        <p:txBody>
          <a:bodyPr/>
          <a:lstStyle/>
          <a:p>
            <a:fld id="{9893092B-A7E6-B54B-BC99-5811E15B74FD}" type="slidenum">
              <a:rPr lang="en-US" smtClean="0"/>
              <a:t>25</a:t>
            </a:fld>
            <a:endParaRPr lang="en-US"/>
          </a:p>
        </p:txBody>
      </p:sp>
    </p:spTree>
    <p:extLst>
      <p:ext uri="{BB962C8B-B14F-4D97-AF65-F5344CB8AC3E}">
        <p14:creationId xmlns:p14="http://schemas.microsoft.com/office/powerpoint/2010/main" val="35961438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3092B-A7E6-B54B-BC99-5811E15B74FD}" type="slidenum">
              <a:rPr lang="en-US" smtClean="0"/>
              <a:t>27</a:t>
            </a:fld>
            <a:endParaRPr lang="en-US"/>
          </a:p>
        </p:txBody>
      </p:sp>
    </p:spTree>
    <p:extLst>
      <p:ext uri="{BB962C8B-B14F-4D97-AF65-F5344CB8AC3E}">
        <p14:creationId xmlns:p14="http://schemas.microsoft.com/office/powerpoint/2010/main" val="1454682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3092B-A7E6-B54B-BC99-5811E15B74FD}" type="slidenum">
              <a:rPr lang="en-US" smtClean="0"/>
              <a:t>10</a:t>
            </a:fld>
            <a:endParaRPr lang="en-US"/>
          </a:p>
        </p:txBody>
      </p:sp>
    </p:spTree>
    <p:extLst>
      <p:ext uri="{BB962C8B-B14F-4D97-AF65-F5344CB8AC3E}">
        <p14:creationId xmlns:p14="http://schemas.microsoft.com/office/powerpoint/2010/main" val="219163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3092B-A7E6-B54B-BC99-5811E15B74FD}" type="slidenum">
              <a:rPr lang="en-US" smtClean="0"/>
              <a:t>11</a:t>
            </a:fld>
            <a:endParaRPr lang="en-US"/>
          </a:p>
        </p:txBody>
      </p:sp>
    </p:spTree>
    <p:extLst>
      <p:ext uri="{BB962C8B-B14F-4D97-AF65-F5344CB8AC3E}">
        <p14:creationId xmlns:p14="http://schemas.microsoft.com/office/powerpoint/2010/main" val="18472949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3092B-A7E6-B54B-BC99-5811E15B74FD}" type="slidenum">
              <a:rPr lang="en-US" smtClean="0"/>
              <a:t>12</a:t>
            </a:fld>
            <a:endParaRPr lang="en-US"/>
          </a:p>
        </p:txBody>
      </p:sp>
    </p:spTree>
    <p:extLst>
      <p:ext uri="{BB962C8B-B14F-4D97-AF65-F5344CB8AC3E}">
        <p14:creationId xmlns:p14="http://schemas.microsoft.com/office/powerpoint/2010/main" val="906548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3092B-A7E6-B54B-BC99-5811E15B74FD}" type="slidenum">
              <a:rPr lang="en-US" smtClean="0"/>
              <a:t>13</a:t>
            </a:fld>
            <a:endParaRPr lang="en-US"/>
          </a:p>
        </p:txBody>
      </p:sp>
    </p:spTree>
    <p:extLst>
      <p:ext uri="{BB962C8B-B14F-4D97-AF65-F5344CB8AC3E}">
        <p14:creationId xmlns:p14="http://schemas.microsoft.com/office/powerpoint/2010/main" val="3585138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3092B-A7E6-B54B-BC99-5811E15B74FD}" type="slidenum">
              <a:rPr lang="en-US" smtClean="0"/>
              <a:t>14</a:t>
            </a:fld>
            <a:endParaRPr lang="en-US"/>
          </a:p>
        </p:txBody>
      </p:sp>
    </p:spTree>
    <p:extLst>
      <p:ext uri="{BB962C8B-B14F-4D97-AF65-F5344CB8AC3E}">
        <p14:creationId xmlns:p14="http://schemas.microsoft.com/office/powerpoint/2010/main" val="3585138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3092B-A7E6-B54B-BC99-5811E15B74FD}" type="slidenum">
              <a:rPr lang="en-US" smtClean="0"/>
              <a:t>16</a:t>
            </a:fld>
            <a:endParaRPr lang="en-US"/>
          </a:p>
        </p:txBody>
      </p:sp>
    </p:spTree>
    <p:extLst>
      <p:ext uri="{BB962C8B-B14F-4D97-AF65-F5344CB8AC3E}">
        <p14:creationId xmlns:p14="http://schemas.microsoft.com/office/powerpoint/2010/main" val="35851382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3092B-A7E6-B54B-BC99-5811E15B74FD}" type="slidenum">
              <a:rPr lang="en-US" smtClean="0"/>
              <a:t>18</a:t>
            </a:fld>
            <a:endParaRPr lang="en-US"/>
          </a:p>
        </p:txBody>
      </p:sp>
    </p:spTree>
    <p:extLst>
      <p:ext uri="{BB962C8B-B14F-4D97-AF65-F5344CB8AC3E}">
        <p14:creationId xmlns:p14="http://schemas.microsoft.com/office/powerpoint/2010/main" val="4305404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3092B-A7E6-B54B-BC99-5811E15B74FD}" type="slidenum">
              <a:rPr lang="en-US" smtClean="0"/>
              <a:t>23</a:t>
            </a:fld>
            <a:endParaRPr lang="en-US"/>
          </a:p>
        </p:txBody>
      </p:sp>
    </p:spTree>
    <p:extLst>
      <p:ext uri="{BB962C8B-B14F-4D97-AF65-F5344CB8AC3E}">
        <p14:creationId xmlns:p14="http://schemas.microsoft.com/office/powerpoint/2010/main" val="24343877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DCE79-ACD5-DD8B-4245-A8A25EC08C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DCF316A-EC77-AA49-5C2F-6569065158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BB38FBD-A685-ED0E-99BA-A6DD69A85D20}"/>
              </a:ext>
            </a:extLst>
          </p:cNvPr>
          <p:cNvSpPr>
            <a:spLocks noGrp="1"/>
          </p:cNvSpPr>
          <p:nvPr>
            <p:ph type="dt" sz="half" idx="10"/>
          </p:nvPr>
        </p:nvSpPr>
        <p:spPr/>
        <p:txBody>
          <a:bodyPr/>
          <a:lstStyle/>
          <a:p>
            <a:fld id="{90DE716C-1279-AB44-A325-3E2E55DD38C9}" type="datetimeFigureOut">
              <a:rPr lang="en-US" smtClean="0"/>
              <a:t>5/19/23</a:t>
            </a:fld>
            <a:endParaRPr lang="en-US"/>
          </a:p>
        </p:txBody>
      </p:sp>
      <p:sp>
        <p:nvSpPr>
          <p:cNvPr id="5" name="Footer Placeholder 4">
            <a:extLst>
              <a:ext uri="{FF2B5EF4-FFF2-40B4-BE49-F238E27FC236}">
                <a16:creationId xmlns:a16="http://schemas.microsoft.com/office/drawing/2014/main" id="{6E4C4B41-0733-7B8B-69F3-3C8E8EA095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4C0950-8F39-92B7-519B-BAE8F56C2255}"/>
              </a:ext>
            </a:extLst>
          </p:cNvPr>
          <p:cNvSpPr>
            <a:spLocks noGrp="1"/>
          </p:cNvSpPr>
          <p:nvPr>
            <p:ph type="sldNum" sz="quarter" idx="12"/>
          </p:nvPr>
        </p:nvSpPr>
        <p:spPr/>
        <p:txBody>
          <a:bodyPr/>
          <a:lstStyle/>
          <a:p>
            <a:fld id="{02685A71-21AE-704A-8D38-3BA1C907CA47}" type="slidenum">
              <a:rPr lang="en-US" smtClean="0"/>
              <a:t>‹#›</a:t>
            </a:fld>
            <a:endParaRPr lang="en-US"/>
          </a:p>
        </p:txBody>
      </p:sp>
    </p:spTree>
    <p:extLst>
      <p:ext uri="{BB962C8B-B14F-4D97-AF65-F5344CB8AC3E}">
        <p14:creationId xmlns:p14="http://schemas.microsoft.com/office/powerpoint/2010/main" val="128683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AB30D-9931-EEF6-B358-6ED1D9F72BE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4869FB3-848B-803D-FD89-E11C11AE19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DE3E5-9207-B920-5F6D-49456D96572B}"/>
              </a:ext>
            </a:extLst>
          </p:cNvPr>
          <p:cNvSpPr>
            <a:spLocks noGrp="1"/>
          </p:cNvSpPr>
          <p:nvPr>
            <p:ph type="dt" sz="half" idx="10"/>
          </p:nvPr>
        </p:nvSpPr>
        <p:spPr/>
        <p:txBody>
          <a:bodyPr/>
          <a:lstStyle/>
          <a:p>
            <a:fld id="{90DE716C-1279-AB44-A325-3E2E55DD38C9}" type="datetimeFigureOut">
              <a:rPr lang="en-US" smtClean="0"/>
              <a:t>5/19/23</a:t>
            </a:fld>
            <a:endParaRPr lang="en-US"/>
          </a:p>
        </p:txBody>
      </p:sp>
      <p:sp>
        <p:nvSpPr>
          <p:cNvPr id="5" name="Footer Placeholder 4">
            <a:extLst>
              <a:ext uri="{FF2B5EF4-FFF2-40B4-BE49-F238E27FC236}">
                <a16:creationId xmlns:a16="http://schemas.microsoft.com/office/drawing/2014/main" id="{E96F3E86-1465-6E41-D159-2DC49E8828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A20C84-99A2-9E75-0D9B-00367995558A}"/>
              </a:ext>
            </a:extLst>
          </p:cNvPr>
          <p:cNvSpPr>
            <a:spLocks noGrp="1"/>
          </p:cNvSpPr>
          <p:nvPr>
            <p:ph type="sldNum" sz="quarter" idx="12"/>
          </p:nvPr>
        </p:nvSpPr>
        <p:spPr/>
        <p:txBody>
          <a:bodyPr/>
          <a:lstStyle/>
          <a:p>
            <a:fld id="{02685A71-21AE-704A-8D38-3BA1C907CA47}" type="slidenum">
              <a:rPr lang="en-US" smtClean="0"/>
              <a:t>‹#›</a:t>
            </a:fld>
            <a:endParaRPr lang="en-US"/>
          </a:p>
        </p:txBody>
      </p:sp>
    </p:spTree>
    <p:extLst>
      <p:ext uri="{BB962C8B-B14F-4D97-AF65-F5344CB8AC3E}">
        <p14:creationId xmlns:p14="http://schemas.microsoft.com/office/powerpoint/2010/main" val="23922469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D72A094-8E9A-FB9A-AFBA-72ABACD2F24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EA2310-E89D-E27A-42DE-B5000223BE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828F27-5336-32D7-F357-6635912F98C5}"/>
              </a:ext>
            </a:extLst>
          </p:cNvPr>
          <p:cNvSpPr>
            <a:spLocks noGrp="1"/>
          </p:cNvSpPr>
          <p:nvPr>
            <p:ph type="dt" sz="half" idx="10"/>
          </p:nvPr>
        </p:nvSpPr>
        <p:spPr/>
        <p:txBody>
          <a:bodyPr/>
          <a:lstStyle/>
          <a:p>
            <a:fld id="{90DE716C-1279-AB44-A325-3E2E55DD38C9}" type="datetimeFigureOut">
              <a:rPr lang="en-US" smtClean="0"/>
              <a:t>5/19/23</a:t>
            </a:fld>
            <a:endParaRPr lang="en-US"/>
          </a:p>
        </p:txBody>
      </p:sp>
      <p:sp>
        <p:nvSpPr>
          <p:cNvPr id="5" name="Footer Placeholder 4">
            <a:extLst>
              <a:ext uri="{FF2B5EF4-FFF2-40B4-BE49-F238E27FC236}">
                <a16:creationId xmlns:a16="http://schemas.microsoft.com/office/drawing/2014/main" id="{44D87BBE-EC8B-C7E2-85BC-1F3064DD76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E98948-28B5-4A7D-3148-9254F9A24F27}"/>
              </a:ext>
            </a:extLst>
          </p:cNvPr>
          <p:cNvSpPr>
            <a:spLocks noGrp="1"/>
          </p:cNvSpPr>
          <p:nvPr>
            <p:ph type="sldNum" sz="quarter" idx="12"/>
          </p:nvPr>
        </p:nvSpPr>
        <p:spPr/>
        <p:txBody>
          <a:bodyPr/>
          <a:lstStyle/>
          <a:p>
            <a:fld id="{02685A71-21AE-704A-8D38-3BA1C907CA47}" type="slidenum">
              <a:rPr lang="en-US" smtClean="0"/>
              <a:t>‹#›</a:t>
            </a:fld>
            <a:endParaRPr lang="en-US"/>
          </a:p>
        </p:txBody>
      </p:sp>
    </p:spTree>
    <p:extLst>
      <p:ext uri="{BB962C8B-B14F-4D97-AF65-F5344CB8AC3E}">
        <p14:creationId xmlns:p14="http://schemas.microsoft.com/office/powerpoint/2010/main" val="23617070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12239F-2ECA-9341-8AA4-55A95D78E201}"/>
              </a:ext>
            </a:extLst>
          </p:cNvPr>
          <p:cNvSpPr/>
          <p:nvPr userDrawn="1"/>
        </p:nvSpPr>
        <p:spPr bwMode="auto">
          <a:xfrm>
            <a:off x="0" y="0"/>
            <a:ext cx="1636889" cy="6858000"/>
          </a:xfrm>
          <a:prstGeom prst="rect">
            <a:avLst/>
          </a:prstGeom>
          <a:solidFill>
            <a:srgbClr val="F99C2D"/>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914369" eaLnBrk="1" fontAlgn="auto" hangingPunct="1">
              <a:spcBef>
                <a:spcPts val="0"/>
              </a:spcBef>
              <a:spcAft>
                <a:spcPts val="0"/>
              </a:spcAft>
              <a:defRPr/>
            </a:pPr>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4" name="Picture 5">
            <a:extLst>
              <a:ext uri="{FF2B5EF4-FFF2-40B4-BE49-F238E27FC236}">
                <a16:creationId xmlns:a16="http://schemas.microsoft.com/office/drawing/2014/main" id="{5911D03E-EF3C-5B4A-BE35-E051BD7758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24015" y="5487459"/>
            <a:ext cx="1195917" cy="1195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hasCustomPrompt="1"/>
          </p:nvPr>
        </p:nvSpPr>
        <p:spPr>
          <a:xfrm>
            <a:off x="1999708" y="247520"/>
            <a:ext cx="10073539" cy="1986872"/>
          </a:xfrm>
          <a:solidFill>
            <a:schemeClr val="bg1"/>
          </a:solidFill>
        </p:spPr>
        <p:txBody>
          <a:bodyPr/>
          <a:lstStyle>
            <a:lvl1pPr algn="l">
              <a:defRPr sz="3733">
                <a:solidFill>
                  <a:srgbClr val="201F1F"/>
                </a:solidFill>
                <a:latin typeface="Helvetica Neue" panose="02000503000000020004" pitchFamily="2" charset="0"/>
                <a:ea typeface="Helvetica Neue" panose="02000503000000020004" pitchFamily="2" charset="0"/>
                <a:cs typeface="Helvetica Neue" panose="02000503000000020004" pitchFamily="2" charset="0"/>
              </a:defRPr>
            </a:lvl1pPr>
          </a:lstStyle>
          <a:p>
            <a:r>
              <a:rPr lang="en-US" dirty="0"/>
              <a:t>Neural Efficiency for LAM/LLM</a:t>
            </a:r>
          </a:p>
        </p:txBody>
      </p:sp>
    </p:spTree>
    <p:extLst>
      <p:ext uri="{BB962C8B-B14F-4D97-AF65-F5344CB8AC3E}">
        <p14:creationId xmlns:p14="http://schemas.microsoft.com/office/powerpoint/2010/main" val="6225521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6" name="Rectangle 4">
            <a:extLst>
              <a:ext uri="{FF2B5EF4-FFF2-40B4-BE49-F238E27FC236}">
                <a16:creationId xmlns:a16="http://schemas.microsoft.com/office/drawing/2014/main" id="{6B69F80B-5CB0-2741-999A-39C205A6D07D}"/>
              </a:ext>
            </a:extLst>
          </p:cNvPr>
          <p:cNvSpPr>
            <a:spLocks noChangeArrowheads="1"/>
          </p:cNvSpPr>
          <p:nvPr userDrawn="1"/>
        </p:nvSpPr>
        <p:spPr bwMode="auto">
          <a:xfrm>
            <a:off x="0" y="6247695"/>
            <a:ext cx="12192000" cy="610306"/>
          </a:xfrm>
          <a:prstGeom prst="rect">
            <a:avLst/>
          </a:prstGeom>
          <a:solidFill>
            <a:srgbClr val="F99C2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endParaRPr lang="en-US" altLang="en-US" sz="1556">
              <a:latin typeface="Helvetica Neue Thin" panose="020B0403020202020204" pitchFamily="34" charset="0"/>
              <a:ea typeface="Helvetica Neue Thin" panose="020B0403020202020204" pitchFamily="34" charset="0"/>
              <a:cs typeface="Helvetica Neue Thin" panose="020B0403020202020204" pitchFamily="34" charset="0"/>
            </a:endParaRPr>
          </a:p>
        </p:txBody>
      </p:sp>
      <p:pic>
        <p:nvPicPr>
          <p:cNvPr id="8" name="Picture 6">
            <a:extLst>
              <a:ext uri="{FF2B5EF4-FFF2-40B4-BE49-F238E27FC236}">
                <a16:creationId xmlns:a16="http://schemas.microsoft.com/office/drawing/2014/main" id="{6CC52C55-A028-D249-A6F1-7DB923F1810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1126" y="6251222"/>
            <a:ext cx="610306" cy="608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12420" y="229572"/>
            <a:ext cx="11567160" cy="526154"/>
          </a:xfrm>
        </p:spPr>
        <p:txBody>
          <a:bodyPr/>
          <a:lstStyle>
            <a:lvl1pPr>
              <a:defRPr sz="3556">
                <a:solidFill>
                  <a:schemeClr val="tx1">
                    <a:lumMod val="75000"/>
                    <a:lumOff val="25000"/>
                  </a:schemeClr>
                </a:solidFill>
                <a:latin typeface="Helvetica Neue" panose="02000503000000020004" pitchFamily="2" charset="0"/>
                <a:ea typeface="Helvetica Neue" panose="02000503000000020004" pitchFamily="2" charset="0"/>
                <a:cs typeface="Helvetica Neue" panose="02000503000000020004" pitchFamily="2" charset="0"/>
              </a:defRPr>
            </a:lvl1pPr>
          </a:lstStyle>
          <a:p>
            <a:r>
              <a:rPr lang="en-US" dirty="0"/>
              <a:t>Click to edit Master title style</a:t>
            </a:r>
          </a:p>
        </p:txBody>
      </p:sp>
      <p:sp>
        <p:nvSpPr>
          <p:cNvPr id="12" name="Text Placeholder 11"/>
          <p:cNvSpPr>
            <a:spLocks noGrp="1"/>
          </p:cNvSpPr>
          <p:nvPr>
            <p:ph type="body" sz="quarter" idx="15"/>
          </p:nvPr>
        </p:nvSpPr>
        <p:spPr>
          <a:xfrm>
            <a:off x="312421" y="780121"/>
            <a:ext cx="11566313" cy="326896"/>
          </a:xfrm>
        </p:spPr>
        <p:txBody>
          <a:bodyPr anchor="ctr">
            <a:noAutofit/>
          </a:bodyPr>
          <a:lstStyle>
            <a:lvl1pPr marL="228598" indent="-228598">
              <a:buFont typeface=".AppleSystemUIFont" charset="-120"/>
              <a:buChar char="-"/>
              <a:defRPr sz="2222">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lvl1pPr>
          </a:lstStyle>
          <a:p>
            <a:pPr lvl="0"/>
            <a:r>
              <a:rPr lang="en-US"/>
              <a:t>Click to edit Master text styles</a:t>
            </a:r>
          </a:p>
        </p:txBody>
      </p:sp>
      <p:sp>
        <p:nvSpPr>
          <p:cNvPr id="3" name="Content Placeholder 2"/>
          <p:cNvSpPr>
            <a:spLocks noGrp="1"/>
          </p:cNvSpPr>
          <p:nvPr>
            <p:ph idx="1"/>
          </p:nvPr>
        </p:nvSpPr>
        <p:spPr>
          <a:xfrm>
            <a:off x="312420" y="1190678"/>
            <a:ext cx="11567160" cy="5015616"/>
          </a:xfrm>
        </p:spPr>
        <p:txBody>
          <a:bodyPr/>
          <a:lstStyle>
            <a:lvl1pPr marL="311148" indent="-311148">
              <a:lnSpc>
                <a:spcPct val="100000"/>
              </a:lnSpc>
              <a:buSzPct val="70000"/>
              <a:buFont typeface=".AppleSystemUIFont"/>
              <a:buChar char="○"/>
              <a:tabLst/>
              <a:defRPr sz="2000">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lvl1pPr>
            <a:lvl2pPr marL="535512" indent="-302681">
              <a:lnSpc>
                <a:spcPct val="100000"/>
              </a:lnSpc>
              <a:buSzPct val="80000"/>
              <a:buFont typeface="AppleMyungjo" pitchFamily="2" charset="-127"/>
              <a:buChar char="◻︎"/>
              <a:tabLst/>
              <a:defRPr sz="1778">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lvl2pPr>
            <a:lvl3pPr marL="685793" indent="-228598">
              <a:lnSpc>
                <a:spcPct val="100000"/>
              </a:lnSpc>
              <a:buFont typeface="Arial" panose="020B0604020202020204" pitchFamily="34" charset="0"/>
              <a:buChar char="•"/>
              <a:tabLst/>
              <a:defRPr sz="1556">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lvl3pPr>
            <a:lvl4pPr marL="914391" indent="-228598">
              <a:lnSpc>
                <a:spcPct val="100000"/>
              </a:lnSpc>
              <a:buFont typeface="Wingdings" pitchFamily="2" charset="2"/>
              <a:buChar char="§"/>
              <a:tabLst/>
              <a:defRPr sz="1333">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lvl4pPr>
            <a:lvl5pPr marL="1142989" indent="-228598">
              <a:lnSpc>
                <a:spcPct val="100000"/>
              </a:lnSpc>
              <a:buFont typeface=".AppleSystemUIFont"/>
              <a:buChar char="‣"/>
              <a:tabLst/>
              <a:defRPr sz="1333">
                <a:solidFill>
                  <a:schemeClr val="tx1">
                    <a:lumMod val="65000"/>
                    <a:lumOff val="35000"/>
                  </a:schemeClr>
                </a:solidFill>
                <a:latin typeface="Helvetica Neue" panose="02000503000000020004" pitchFamily="2" charset="0"/>
                <a:ea typeface="Helvetica Neue" panose="02000503000000020004" pitchFamily="2" charset="0"/>
                <a:cs typeface="Helvetica Neue" panose="02000503000000020004"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4"/>
          </p:nvPr>
        </p:nvSpPr>
        <p:spPr>
          <a:xfrm>
            <a:off x="3172178" y="6272691"/>
            <a:ext cx="8707402" cy="208382"/>
          </a:xfrm>
        </p:spPr>
        <p:txBody>
          <a:bodyPr anchor="ctr">
            <a:noAutofit/>
          </a:bodyPr>
          <a:lstStyle>
            <a:lvl1pPr marL="0" indent="0" algn="r">
              <a:buNone/>
              <a:defRPr sz="1111">
                <a:solidFill>
                  <a:srgbClr val="FAF9D9"/>
                </a:solidFill>
                <a:latin typeface="Helvetica Neue" panose="02000503000000020004" pitchFamily="2" charset="0"/>
                <a:ea typeface="Helvetica Neue" panose="02000503000000020004" pitchFamily="2" charset="0"/>
                <a:cs typeface="Helvetica Neue" panose="02000503000000020004" pitchFamily="2" charset="0"/>
              </a:defRPr>
            </a:lvl1pPr>
            <a:lvl2pPr marL="457195" indent="0">
              <a:buNone/>
              <a:defRPr sz="1333"/>
            </a:lvl2pPr>
            <a:lvl3pPr marL="914391" indent="0">
              <a:buNone/>
              <a:defRPr sz="1333"/>
            </a:lvl3pPr>
            <a:lvl4pPr marL="1371586" indent="0">
              <a:buNone/>
              <a:defRPr sz="1333"/>
            </a:lvl4pPr>
            <a:lvl5pPr marL="1828782" indent="0">
              <a:buNone/>
              <a:defRPr sz="1333"/>
            </a:lvl5pPr>
          </a:lstStyle>
          <a:p>
            <a:pPr lvl="0"/>
            <a:r>
              <a:rPr lang="en-US" dirty="0"/>
              <a:t>Click to edit Master text styles</a:t>
            </a:r>
          </a:p>
        </p:txBody>
      </p:sp>
      <p:sp>
        <p:nvSpPr>
          <p:cNvPr id="9" name="Slide Number Placeholder 5">
            <a:extLst>
              <a:ext uri="{FF2B5EF4-FFF2-40B4-BE49-F238E27FC236}">
                <a16:creationId xmlns:a16="http://schemas.microsoft.com/office/drawing/2014/main" id="{2CFF1C2B-DAB6-8847-B38C-A3C92D428307}"/>
              </a:ext>
            </a:extLst>
          </p:cNvPr>
          <p:cNvSpPr>
            <a:spLocks noGrp="1"/>
          </p:cNvSpPr>
          <p:nvPr>
            <p:ph type="sldNum" sz="quarter" idx="16"/>
          </p:nvPr>
        </p:nvSpPr>
        <p:spPr>
          <a:xfrm>
            <a:off x="11265959" y="6522861"/>
            <a:ext cx="613833" cy="292806"/>
          </a:xfrm>
          <a:prstGeom prst="rect">
            <a:avLst/>
          </a:prstGeom>
        </p:spPr>
        <p:txBody>
          <a:bodyPr anchor="ctr"/>
          <a:lstStyle>
            <a:lvl1pPr algn="r" defTabSz="914369" eaLnBrk="1" fontAlgn="auto" hangingPunct="1">
              <a:spcBef>
                <a:spcPts val="0"/>
              </a:spcBef>
              <a:spcAft>
                <a:spcPts val="0"/>
              </a:spcAft>
              <a:defRPr sz="1778" smtClean="0">
                <a:solidFill>
                  <a:srgbClr val="FAF9D9"/>
                </a:solidFill>
                <a:latin typeface="Helvetica Neue" panose="02000503000000020004" pitchFamily="2" charset="0"/>
                <a:ea typeface="Helvetica Neue" panose="02000503000000020004" pitchFamily="2" charset="0"/>
                <a:cs typeface="Helvetica Neue" panose="02000503000000020004" pitchFamily="2" charset="0"/>
              </a:defRPr>
            </a:lvl1pPr>
          </a:lstStyle>
          <a:p>
            <a:pPr>
              <a:defRPr/>
            </a:pPr>
            <a:fld id="{EDA0798D-109A-ED44-A64C-7534A7AB9B92}" type="slidenum">
              <a:rPr lang="en-US"/>
              <a:pPr>
                <a:defRPr/>
              </a:pPr>
              <a:t>‹#›</a:t>
            </a:fld>
            <a:endParaRPr lang="en-US" dirty="0"/>
          </a:p>
        </p:txBody>
      </p:sp>
      <p:sp>
        <p:nvSpPr>
          <p:cNvPr id="11" name="Text Placeholder 9">
            <a:extLst>
              <a:ext uri="{FF2B5EF4-FFF2-40B4-BE49-F238E27FC236}">
                <a16:creationId xmlns:a16="http://schemas.microsoft.com/office/drawing/2014/main" id="{F764680C-0B20-EB47-B61B-E1AD5CCB562E}"/>
              </a:ext>
            </a:extLst>
          </p:cNvPr>
          <p:cNvSpPr>
            <a:spLocks noGrp="1"/>
          </p:cNvSpPr>
          <p:nvPr>
            <p:ph type="body" sz="quarter" idx="17" hasCustomPrompt="1"/>
          </p:nvPr>
        </p:nvSpPr>
        <p:spPr>
          <a:xfrm>
            <a:off x="721433" y="6268898"/>
            <a:ext cx="2138326" cy="589102"/>
          </a:xfrm>
        </p:spPr>
        <p:txBody>
          <a:bodyPr anchor="ctr">
            <a:noAutofit/>
          </a:bodyPr>
          <a:lstStyle>
            <a:lvl1pPr marL="0" indent="0" algn="l">
              <a:buNone/>
              <a:defRPr sz="1778">
                <a:solidFill>
                  <a:srgbClr val="FAF9D9"/>
                </a:solidFill>
                <a:latin typeface="Helvetica Neue" panose="02000503000000020004" pitchFamily="2" charset="0"/>
                <a:ea typeface="Helvetica Neue" panose="02000503000000020004" pitchFamily="2" charset="0"/>
                <a:cs typeface="Helvetica Neue" panose="02000503000000020004" pitchFamily="2" charset="0"/>
              </a:defRPr>
            </a:lvl1pPr>
            <a:lvl2pPr marL="457195" indent="0">
              <a:buNone/>
              <a:defRPr sz="1333"/>
            </a:lvl2pPr>
            <a:lvl3pPr marL="914391" indent="0">
              <a:buNone/>
              <a:defRPr sz="1333"/>
            </a:lvl3pPr>
            <a:lvl4pPr marL="1371586" indent="0">
              <a:buNone/>
              <a:defRPr sz="1333"/>
            </a:lvl4pPr>
            <a:lvl5pPr marL="1828782" indent="0">
              <a:buNone/>
              <a:defRPr sz="1333"/>
            </a:lvl5pPr>
          </a:lstStyle>
          <a:p>
            <a:pPr lvl="0"/>
            <a:r>
              <a:rPr lang="en-US" dirty="0"/>
              <a:t>Neural Efficiency for LAM/LLM</a:t>
            </a:r>
          </a:p>
        </p:txBody>
      </p:sp>
    </p:spTree>
    <p:extLst>
      <p:ext uri="{BB962C8B-B14F-4D97-AF65-F5344CB8AC3E}">
        <p14:creationId xmlns:p14="http://schemas.microsoft.com/office/powerpoint/2010/main" val="1693138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D0809-937C-12EE-980E-7BF601755C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F2D820-E06D-F6E0-EF84-05785DAD6F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591F68-38E8-BFA4-3505-A6B0A584ED23}"/>
              </a:ext>
            </a:extLst>
          </p:cNvPr>
          <p:cNvSpPr>
            <a:spLocks noGrp="1"/>
          </p:cNvSpPr>
          <p:nvPr>
            <p:ph type="dt" sz="half" idx="10"/>
          </p:nvPr>
        </p:nvSpPr>
        <p:spPr/>
        <p:txBody>
          <a:bodyPr/>
          <a:lstStyle/>
          <a:p>
            <a:fld id="{90DE716C-1279-AB44-A325-3E2E55DD38C9}" type="datetimeFigureOut">
              <a:rPr lang="en-US" smtClean="0"/>
              <a:t>5/19/23</a:t>
            </a:fld>
            <a:endParaRPr lang="en-US"/>
          </a:p>
        </p:txBody>
      </p:sp>
      <p:sp>
        <p:nvSpPr>
          <p:cNvPr id="5" name="Footer Placeholder 4">
            <a:extLst>
              <a:ext uri="{FF2B5EF4-FFF2-40B4-BE49-F238E27FC236}">
                <a16:creationId xmlns:a16="http://schemas.microsoft.com/office/drawing/2014/main" id="{D31A42BB-A228-0DA6-2E7A-0103B49730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89F504-8827-19FA-61A0-3788816A09CB}"/>
              </a:ext>
            </a:extLst>
          </p:cNvPr>
          <p:cNvSpPr>
            <a:spLocks noGrp="1"/>
          </p:cNvSpPr>
          <p:nvPr>
            <p:ph type="sldNum" sz="quarter" idx="12"/>
          </p:nvPr>
        </p:nvSpPr>
        <p:spPr/>
        <p:txBody>
          <a:bodyPr/>
          <a:lstStyle/>
          <a:p>
            <a:fld id="{02685A71-21AE-704A-8D38-3BA1C907CA47}" type="slidenum">
              <a:rPr lang="en-US" smtClean="0"/>
              <a:t>‹#›</a:t>
            </a:fld>
            <a:endParaRPr lang="en-US"/>
          </a:p>
        </p:txBody>
      </p:sp>
    </p:spTree>
    <p:extLst>
      <p:ext uri="{BB962C8B-B14F-4D97-AF65-F5344CB8AC3E}">
        <p14:creationId xmlns:p14="http://schemas.microsoft.com/office/powerpoint/2010/main" val="41103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8938A-A30F-0250-D6EB-DCD79637EC3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270CAB-E2CE-E502-6D7E-3EFEBF188B9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795538-5D57-4CFB-687A-6339B4202647}"/>
              </a:ext>
            </a:extLst>
          </p:cNvPr>
          <p:cNvSpPr>
            <a:spLocks noGrp="1"/>
          </p:cNvSpPr>
          <p:nvPr>
            <p:ph type="dt" sz="half" idx="10"/>
          </p:nvPr>
        </p:nvSpPr>
        <p:spPr/>
        <p:txBody>
          <a:bodyPr/>
          <a:lstStyle/>
          <a:p>
            <a:fld id="{90DE716C-1279-AB44-A325-3E2E55DD38C9}" type="datetimeFigureOut">
              <a:rPr lang="en-US" smtClean="0"/>
              <a:t>5/19/23</a:t>
            </a:fld>
            <a:endParaRPr lang="en-US"/>
          </a:p>
        </p:txBody>
      </p:sp>
      <p:sp>
        <p:nvSpPr>
          <p:cNvPr id="5" name="Footer Placeholder 4">
            <a:extLst>
              <a:ext uri="{FF2B5EF4-FFF2-40B4-BE49-F238E27FC236}">
                <a16:creationId xmlns:a16="http://schemas.microsoft.com/office/drawing/2014/main" id="{91FC5FE8-08A3-5D65-8A37-E74A615E93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E57504-2F8A-967B-844C-6BFBF6FED90E}"/>
              </a:ext>
            </a:extLst>
          </p:cNvPr>
          <p:cNvSpPr>
            <a:spLocks noGrp="1"/>
          </p:cNvSpPr>
          <p:nvPr>
            <p:ph type="sldNum" sz="quarter" idx="12"/>
          </p:nvPr>
        </p:nvSpPr>
        <p:spPr/>
        <p:txBody>
          <a:bodyPr/>
          <a:lstStyle/>
          <a:p>
            <a:fld id="{02685A71-21AE-704A-8D38-3BA1C907CA47}" type="slidenum">
              <a:rPr lang="en-US" smtClean="0"/>
              <a:t>‹#›</a:t>
            </a:fld>
            <a:endParaRPr lang="en-US"/>
          </a:p>
        </p:txBody>
      </p:sp>
    </p:spTree>
    <p:extLst>
      <p:ext uri="{BB962C8B-B14F-4D97-AF65-F5344CB8AC3E}">
        <p14:creationId xmlns:p14="http://schemas.microsoft.com/office/powerpoint/2010/main" val="3495274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4C157-F160-4A1B-2F03-850B776648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56E5EF-E9C0-2890-1FD3-C60365C809D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D543CE3-B285-2C25-C76B-5FDF60E8C00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535FBA-3BEF-3D4C-EB0A-5E912529DF50}"/>
              </a:ext>
            </a:extLst>
          </p:cNvPr>
          <p:cNvSpPr>
            <a:spLocks noGrp="1"/>
          </p:cNvSpPr>
          <p:nvPr>
            <p:ph type="dt" sz="half" idx="10"/>
          </p:nvPr>
        </p:nvSpPr>
        <p:spPr/>
        <p:txBody>
          <a:bodyPr/>
          <a:lstStyle/>
          <a:p>
            <a:fld id="{90DE716C-1279-AB44-A325-3E2E55DD38C9}" type="datetimeFigureOut">
              <a:rPr lang="en-US" smtClean="0"/>
              <a:t>5/19/23</a:t>
            </a:fld>
            <a:endParaRPr lang="en-US"/>
          </a:p>
        </p:txBody>
      </p:sp>
      <p:sp>
        <p:nvSpPr>
          <p:cNvPr id="6" name="Footer Placeholder 5">
            <a:extLst>
              <a:ext uri="{FF2B5EF4-FFF2-40B4-BE49-F238E27FC236}">
                <a16:creationId xmlns:a16="http://schemas.microsoft.com/office/drawing/2014/main" id="{6B6271FE-1F42-894E-5122-29F4BEC5EF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F21391-5B3E-1973-FD17-9EC1C14D0E08}"/>
              </a:ext>
            </a:extLst>
          </p:cNvPr>
          <p:cNvSpPr>
            <a:spLocks noGrp="1"/>
          </p:cNvSpPr>
          <p:nvPr>
            <p:ph type="sldNum" sz="quarter" idx="12"/>
          </p:nvPr>
        </p:nvSpPr>
        <p:spPr/>
        <p:txBody>
          <a:bodyPr/>
          <a:lstStyle/>
          <a:p>
            <a:fld id="{02685A71-21AE-704A-8D38-3BA1C907CA47}" type="slidenum">
              <a:rPr lang="en-US" smtClean="0"/>
              <a:t>‹#›</a:t>
            </a:fld>
            <a:endParaRPr lang="en-US"/>
          </a:p>
        </p:txBody>
      </p:sp>
    </p:spTree>
    <p:extLst>
      <p:ext uri="{BB962C8B-B14F-4D97-AF65-F5344CB8AC3E}">
        <p14:creationId xmlns:p14="http://schemas.microsoft.com/office/powerpoint/2010/main" val="930682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CCCA5-5457-AC47-89A3-13315E4874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D37C221-B29C-F923-1DFD-0B9776BC69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34DABA-D746-0C10-9DCC-F36DE1FE98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4058EEA-AE1C-B97E-2D01-F28591F598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38C178-CABB-BB2A-101B-7D0F89A9D2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DC0B58-01C0-7E13-A8D1-EC49F72F64B5}"/>
              </a:ext>
            </a:extLst>
          </p:cNvPr>
          <p:cNvSpPr>
            <a:spLocks noGrp="1"/>
          </p:cNvSpPr>
          <p:nvPr>
            <p:ph type="dt" sz="half" idx="10"/>
          </p:nvPr>
        </p:nvSpPr>
        <p:spPr/>
        <p:txBody>
          <a:bodyPr/>
          <a:lstStyle/>
          <a:p>
            <a:fld id="{90DE716C-1279-AB44-A325-3E2E55DD38C9}" type="datetimeFigureOut">
              <a:rPr lang="en-US" smtClean="0"/>
              <a:t>5/19/23</a:t>
            </a:fld>
            <a:endParaRPr lang="en-US"/>
          </a:p>
        </p:txBody>
      </p:sp>
      <p:sp>
        <p:nvSpPr>
          <p:cNvPr id="8" name="Footer Placeholder 7">
            <a:extLst>
              <a:ext uri="{FF2B5EF4-FFF2-40B4-BE49-F238E27FC236}">
                <a16:creationId xmlns:a16="http://schemas.microsoft.com/office/drawing/2014/main" id="{4CB662B1-90FB-7604-5F9C-78504BD2BF2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6EC1ED6-7BE0-C268-9076-18486FBFC58D}"/>
              </a:ext>
            </a:extLst>
          </p:cNvPr>
          <p:cNvSpPr>
            <a:spLocks noGrp="1"/>
          </p:cNvSpPr>
          <p:nvPr>
            <p:ph type="sldNum" sz="quarter" idx="12"/>
          </p:nvPr>
        </p:nvSpPr>
        <p:spPr/>
        <p:txBody>
          <a:bodyPr/>
          <a:lstStyle/>
          <a:p>
            <a:fld id="{02685A71-21AE-704A-8D38-3BA1C907CA47}" type="slidenum">
              <a:rPr lang="en-US" smtClean="0"/>
              <a:t>‹#›</a:t>
            </a:fld>
            <a:endParaRPr lang="en-US"/>
          </a:p>
        </p:txBody>
      </p:sp>
    </p:spTree>
    <p:extLst>
      <p:ext uri="{BB962C8B-B14F-4D97-AF65-F5344CB8AC3E}">
        <p14:creationId xmlns:p14="http://schemas.microsoft.com/office/powerpoint/2010/main" val="3224781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0C888-9281-1570-C050-CCE5DD8FB8D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8EF0C3-8582-14EA-7B71-3550EE9DC137}"/>
              </a:ext>
            </a:extLst>
          </p:cNvPr>
          <p:cNvSpPr>
            <a:spLocks noGrp="1"/>
          </p:cNvSpPr>
          <p:nvPr>
            <p:ph type="dt" sz="half" idx="10"/>
          </p:nvPr>
        </p:nvSpPr>
        <p:spPr/>
        <p:txBody>
          <a:bodyPr/>
          <a:lstStyle/>
          <a:p>
            <a:fld id="{90DE716C-1279-AB44-A325-3E2E55DD38C9}" type="datetimeFigureOut">
              <a:rPr lang="en-US" smtClean="0"/>
              <a:t>5/19/23</a:t>
            </a:fld>
            <a:endParaRPr lang="en-US"/>
          </a:p>
        </p:txBody>
      </p:sp>
      <p:sp>
        <p:nvSpPr>
          <p:cNvPr id="4" name="Footer Placeholder 3">
            <a:extLst>
              <a:ext uri="{FF2B5EF4-FFF2-40B4-BE49-F238E27FC236}">
                <a16:creationId xmlns:a16="http://schemas.microsoft.com/office/drawing/2014/main" id="{B6EC3155-5D81-8437-D547-ACC2309983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B6E0DE-20B9-B491-F803-6E319F63F629}"/>
              </a:ext>
            </a:extLst>
          </p:cNvPr>
          <p:cNvSpPr>
            <a:spLocks noGrp="1"/>
          </p:cNvSpPr>
          <p:nvPr>
            <p:ph type="sldNum" sz="quarter" idx="12"/>
          </p:nvPr>
        </p:nvSpPr>
        <p:spPr/>
        <p:txBody>
          <a:bodyPr/>
          <a:lstStyle/>
          <a:p>
            <a:fld id="{02685A71-21AE-704A-8D38-3BA1C907CA47}" type="slidenum">
              <a:rPr lang="en-US" smtClean="0"/>
              <a:t>‹#›</a:t>
            </a:fld>
            <a:endParaRPr lang="en-US"/>
          </a:p>
        </p:txBody>
      </p:sp>
    </p:spTree>
    <p:extLst>
      <p:ext uri="{BB962C8B-B14F-4D97-AF65-F5344CB8AC3E}">
        <p14:creationId xmlns:p14="http://schemas.microsoft.com/office/powerpoint/2010/main" val="36353400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A6951F-B4D0-FAA8-8738-0D74FF23D029}"/>
              </a:ext>
            </a:extLst>
          </p:cNvPr>
          <p:cNvSpPr>
            <a:spLocks noGrp="1"/>
          </p:cNvSpPr>
          <p:nvPr>
            <p:ph type="dt" sz="half" idx="10"/>
          </p:nvPr>
        </p:nvSpPr>
        <p:spPr/>
        <p:txBody>
          <a:bodyPr/>
          <a:lstStyle/>
          <a:p>
            <a:fld id="{90DE716C-1279-AB44-A325-3E2E55DD38C9}" type="datetimeFigureOut">
              <a:rPr lang="en-US" smtClean="0"/>
              <a:t>5/19/23</a:t>
            </a:fld>
            <a:endParaRPr lang="en-US"/>
          </a:p>
        </p:txBody>
      </p:sp>
      <p:sp>
        <p:nvSpPr>
          <p:cNvPr id="3" name="Footer Placeholder 2">
            <a:extLst>
              <a:ext uri="{FF2B5EF4-FFF2-40B4-BE49-F238E27FC236}">
                <a16:creationId xmlns:a16="http://schemas.microsoft.com/office/drawing/2014/main" id="{3B2B3698-7D00-844B-EAFA-421E382A64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A7DE5CB-FE71-E980-73BB-7AA269D97AAC}"/>
              </a:ext>
            </a:extLst>
          </p:cNvPr>
          <p:cNvSpPr>
            <a:spLocks noGrp="1"/>
          </p:cNvSpPr>
          <p:nvPr>
            <p:ph type="sldNum" sz="quarter" idx="12"/>
          </p:nvPr>
        </p:nvSpPr>
        <p:spPr/>
        <p:txBody>
          <a:bodyPr/>
          <a:lstStyle/>
          <a:p>
            <a:fld id="{02685A71-21AE-704A-8D38-3BA1C907CA47}" type="slidenum">
              <a:rPr lang="en-US" smtClean="0"/>
              <a:t>‹#›</a:t>
            </a:fld>
            <a:endParaRPr lang="en-US"/>
          </a:p>
        </p:txBody>
      </p:sp>
    </p:spTree>
    <p:extLst>
      <p:ext uri="{BB962C8B-B14F-4D97-AF65-F5344CB8AC3E}">
        <p14:creationId xmlns:p14="http://schemas.microsoft.com/office/powerpoint/2010/main" val="1172426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A69B2-B6F4-2563-2803-A557921042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5377E1-C498-1094-595C-7D69B2B424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C9201CD-D210-9078-9B27-3D70790D7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038A71-B6DC-38A2-FC15-2B187C7F2932}"/>
              </a:ext>
            </a:extLst>
          </p:cNvPr>
          <p:cNvSpPr>
            <a:spLocks noGrp="1"/>
          </p:cNvSpPr>
          <p:nvPr>
            <p:ph type="dt" sz="half" idx="10"/>
          </p:nvPr>
        </p:nvSpPr>
        <p:spPr/>
        <p:txBody>
          <a:bodyPr/>
          <a:lstStyle/>
          <a:p>
            <a:fld id="{90DE716C-1279-AB44-A325-3E2E55DD38C9}" type="datetimeFigureOut">
              <a:rPr lang="en-US" smtClean="0"/>
              <a:t>5/19/23</a:t>
            </a:fld>
            <a:endParaRPr lang="en-US"/>
          </a:p>
        </p:txBody>
      </p:sp>
      <p:sp>
        <p:nvSpPr>
          <p:cNvPr id="6" name="Footer Placeholder 5">
            <a:extLst>
              <a:ext uri="{FF2B5EF4-FFF2-40B4-BE49-F238E27FC236}">
                <a16:creationId xmlns:a16="http://schemas.microsoft.com/office/drawing/2014/main" id="{B49D71FD-D57E-E272-D7E7-CF33AA80B4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B4B9D0-62DD-862D-D1C5-3BE2C6534BAF}"/>
              </a:ext>
            </a:extLst>
          </p:cNvPr>
          <p:cNvSpPr>
            <a:spLocks noGrp="1"/>
          </p:cNvSpPr>
          <p:nvPr>
            <p:ph type="sldNum" sz="quarter" idx="12"/>
          </p:nvPr>
        </p:nvSpPr>
        <p:spPr/>
        <p:txBody>
          <a:bodyPr/>
          <a:lstStyle/>
          <a:p>
            <a:fld id="{02685A71-21AE-704A-8D38-3BA1C907CA47}" type="slidenum">
              <a:rPr lang="en-US" smtClean="0"/>
              <a:t>‹#›</a:t>
            </a:fld>
            <a:endParaRPr lang="en-US"/>
          </a:p>
        </p:txBody>
      </p:sp>
    </p:spTree>
    <p:extLst>
      <p:ext uri="{BB962C8B-B14F-4D97-AF65-F5344CB8AC3E}">
        <p14:creationId xmlns:p14="http://schemas.microsoft.com/office/powerpoint/2010/main" val="1042518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E1E97-B6C1-96E0-F6A1-ABA36F5635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A6FE910-C012-6C3C-245F-C2720F7E24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5B32968-9331-6335-F648-BD7A8FF605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349A29-85D6-43F9-1E7B-131AF975748D}"/>
              </a:ext>
            </a:extLst>
          </p:cNvPr>
          <p:cNvSpPr>
            <a:spLocks noGrp="1"/>
          </p:cNvSpPr>
          <p:nvPr>
            <p:ph type="dt" sz="half" idx="10"/>
          </p:nvPr>
        </p:nvSpPr>
        <p:spPr/>
        <p:txBody>
          <a:bodyPr/>
          <a:lstStyle/>
          <a:p>
            <a:fld id="{90DE716C-1279-AB44-A325-3E2E55DD38C9}" type="datetimeFigureOut">
              <a:rPr lang="en-US" smtClean="0"/>
              <a:t>5/19/23</a:t>
            </a:fld>
            <a:endParaRPr lang="en-US"/>
          </a:p>
        </p:txBody>
      </p:sp>
      <p:sp>
        <p:nvSpPr>
          <p:cNvPr id="6" name="Footer Placeholder 5">
            <a:extLst>
              <a:ext uri="{FF2B5EF4-FFF2-40B4-BE49-F238E27FC236}">
                <a16:creationId xmlns:a16="http://schemas.microsoft.com/office/drawing/2014/main" id="{1FE4205D-D6C7-48B5-6759-7E185471FB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C11CDF-3A02-1ECD-F26C-4A03DC4F1397}"/>
              </a:ext>
            </a:extLst>
          </p:cNvPr>
          <p:cNvSpPr>
            <a:spLocks noGrp="1"/>
          </p:cNvSpPr>
          <p:nvPr>
            <p:ph type="sldNum" sz="quarter" idx="12"/>
          </p:nvPr>
        </p:nvSpPr>
        <p:spPr/>
        <p:txBody>
          <a:bodyPr/>
          <a:lstStyle/>
          <a:p>
            <a:fld id="{02685A71-21AE-704A-8D38-3BA1C907CA47}" type="slidenum">
              <a:rPr lang="en-US" smtClean="0"/>
              <a:t>‹#›</a:t>
            </a:fld>
            <a:endParaRPr lang="en-US"/>
          </a:p>
        </p:txBody>
      </p:sp>
    </p:spTree>
    <p:extLst>
      <p:ext uri="{BB962C8B-B14F-4D97-AF65-F5344CB8AC3E}">
        <p14:creationId xmlns:p14="http://schemas.microsoft.com/office/powerpoint/2010/main" val="3298196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9D2E5E-6B38-9462-C87D-88617F781F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463EAB-3075-D0C5-66C1-DEB9D6D224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8D934E-7FF9-2140-76F7-D5A0310396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DE716C-1279-AB44-A325-3E2E55DD38C9}" type="datetimeFigureOut">
              <a:rPr lang="en-US" smtClean="0"/>
              <a:t>5/19/23</a:t>
            </a:fld>
            <a:endParaRPr lang="en-US"/>
          </a:p>
        </p:txBody>
      </p:sp>
      <p:sp>
        <p:nvSpPr>
          <p:cNvPr id="5" name="Footer Placeholder 4">
            <a:extLst>
              <a:ext uri="{FF2B5EF4-FFF2-40B4-BE49-F238E27FC236}">
                <a16:creationId xmlns:a16="http://schemas.microsoft.com/office/drawing/2014/main" id="{D908103C-33B3-480F-A39D-A6135B6372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4D9D12-0763-880C-D986-6031E4F93E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685A71-21AE-704A-8D38-3BA1C907CA47}" type="slidenum">
              <a:rPr lang="en-US" smtClean="0"/>
              <a:t>‹#›</a:t>
            </a:fld>
            <a:endParaRPr lang="en-US"/>
          </a:p>
        </p:txBody>
      </p:sp>
    </p:spTree>
    <p:extLst>
      <p:ext uri="{BB962C8B-B14F-4D97-AF65-F5344CB8AC3E}">
        <p14:creationId xmlns:p14="http://schemas.microsoft.com/office/powerpoint/2010/main" val="36756826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7"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https://blueflame-eu.aka.amazon.com/execution/96c616a0-2a55-4cae-bdc8-d4b829b4d068" TargetMode="External"/><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hanlab.mit.edu/files/course/slides/MIT-TinyML-Lec04-Pruning-II.pdf" TargetMode="External"/><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1.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2F0DEEE-63D0-194B-91B0-A486B5628994}"/>
              </a:ext>
            </a:extLst>
          </p:cNvPr>
          <p:cNvSpPr/>
          <p:nvPr/>
        </p:nvSpPr>
        <p:spPr>
          <a:xfrm>
            <a:off x="7778751" y="5660320"/>
            <a:ext cx="4413250" cy="1197680"/>
          </a:xfrm>
          <a:prstGeom prst="rect">
            <a:avLst/>
          </a:prstGeom>
          <a:solidFill>
            <a:schemeClr val="bg1"/>
          </a:solidFill>
          <a:ln w="6350">
            <a:noFill/>
            <a:headEnd type="none" w="med" len="med"/>
            <a:tailEnd type="arrow" w="med" len="med"/>
          </a:ln>
        </p:spPr>
        <p:txBody>
          <a:bodyPr anchor="ctr"/>
          <a:lstStyle/>
          <a:p>
            <a:pPr algn="ctr" defTabSz="912275">
              <a:defRPr/>
            </a:pPr>
            <a:endParaRPr lang="en-US" sz="1733" dirty="0">
              <a:latin typeface="Arial" charset="0"/>
            </a:endParaRPr>
          </a:p>
        </p:txBody>
      </p:sp>
      <p:sp>
        <p:nvSpPr>
          <p:cNvPr id="22" name="Title 1">
            <a:extLst>
              <a:ext uri="{FF2B5EF4-FFF2-40B4-BE49-F238E27FC236}">
                <a16:creationId xmlns:a16="http://schemas.microsoft.com/office/drawing/2014/main" id="{9FB2CF40-ABA1-884F-9EAB-14903989A9EF}"/>
              </a:ext>
            </a:extLst>
          </p:cNvPr>
          <p:cNvSpPr>
            <a:spLocks noGrp="1"/>
          </p:cNvSpPr>
          <p:nvPr>
            <p:ph type="ctrTitle"/>
          </p:nvPr>
        </p:nvSpPr>
        <p:spPr>
          <a:xfrm>
            <a:off x="2000251" y="246945"/>
            <a:ext cx="10120701" cy="1987903"/>
          </a:xfrm>
        </p:spPr>
        <p:txBody>
          <a:bodyPr/>
          <a:lstStyle/>
          <a:p>
            <a:pPr eaLnBrk="1" hangingPunct="1">
              <a:defRPr/>
            </a:pPr>
            <a:r>
              <a:rPr lang="en-US" altLang="en-US" sz="3730" kern="0" dirty="0">
                <a:solidFill>
                  <a:srgbClr val="303030"/>
                </a:solidFill>
              </a:rPr>
              <a:t>Neural</a:t>
            </a:r>
            <a:r>
              <a:rPr lang="en-US" altLang="en-US" sz="3333" kern="0" dirty="0">
                <a:solidFill>
                  <a:srgbClr val="303030"/>
                </a:solidFill>
              </a:rPr>
              <a:t> Efficiency for LAM/LLM</a:t>
            </a:r>
          </a:p>
        </p:txBody>
      </p:sp>
      <p:sp>
        <p:nvSpPr>
          <p:cNvPr id="7" name="Rectangle 6">
            <a:extLst>
              <a:ext uri="{FF2B5EF4-FFF2-40B4-BE49-F238E27FC236}">
                <a16:creationId xmlns:a16="http://schemas.microsoft.com/office/drawing/2014/main" id="{636C58A4-57AD-1844-9A45-A624318E62F2}"/>
              </a:ext>
            </a:extLst>
          </p:cNvPr>
          <p:cNvSpPr/>
          <p:nvPr/>
        </p:nvSpPr>
        <p:spPr>
          <a:xfrm>
            <a:off x="10401568" y="6361927"/>
            <a:ext cx="1719384" cy="365934"/>
          </a:xfrm>
          <a:prstGeom prst="rect">
            <a:avLst/>
          </a:prstGeom>
        </p:spPr>
        <p:txBody>
          <a:bodyPr wrap="square">
            <a:spAutoFit/>
          </a:bodyPr>
          <a:lstStyle/>
          <a:p>
            <a:pPr>
              <a:spcBef>
                <a:spcPts val="200"/>
              </a:spcBef>
            </a:pPr>
            <a:r>
              <a:rPr lang="en-US" altLang="en-US" sz="1778" dirty="0">
                <a:latin typeface="Helvetica Neue" panose="02000503000000020004" pitchFamily="2" charset="0"/>
                <a:ea typeface="Helvetica Neue" panose="02000503000000020004" pitchFamily="2" charset="0"/>
                <a:cs typeface="Helvetica Neue" panose="02000503000000020004" pitchFamily="2" charset="0"/>
              </a:rPr>
              <a:t>May 17, 2023</a:t>
            </a:r>
          </a:p>
        </p:txBody>
      </p:sp>
      <p:sp>
        <p:nvSpPr>
          <p:cNvPr id="2" name="TextBox 1">
            <a:extLst>
              <a:ext uri="{FF2B5EF4-FFF2-40B4-BE49-F238E27FC236}">
                <a16:creationId xmlns:a16="http://schemas.microsoft.com/office/drawing/2014/main" id="{ED6CC51E-71C2-1709-3789-37CE796274BD}"/>
              </a:ext>
            </a:extLst>
          </p:cNvPr>
          <p:cNvSpPr txBox="1"/>
          <p:nvPr/>
        </p:nvSpPr>
        <p:spPr>
          <a:xfrm>
            <a:off x="-945931" y="6321972"/>
            <a:ext cx="184731" cy="369332"/>
          </a:xfrm>
          <a:prstGeom prst="rect">
            <a:avLst/>
          </a:prstGeom>
          <a:noFill/>
        </p:spPr>
        <p:txBody>
          <a:bodyPr wrap="none" rtlCol="0">
            <a:spAutoFit/>
          </a:bodyPr>
          <a:lstStyle/>
          <a:p>
            <a:endParaRPr lang="en-US" dirty="0"/>
          </a:p>
        </p:txBody>
      </p:sp>
    </p:spTree>
  </p:cSld>
  <p:clrMapOvr>
    <a:masterClrMapping/>
  </p:clrMapOvr>
  <p:transition spd="slow" advTm="57107"/>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F7EA1-4EA5-59B0-4465-162AA393B7D2}"/>
              </a:ext>
            </a:extLst>
          </p:cNvPr>
          <p:cNvSpPr>
            <a:spLocks noGrp="1"/>
          </p:cNvSpPr>
          <p:nvPr>
            <p:ph type="title"/>
          </p:nvPr>
        </p:nvSpPr>
        <p:spPr/>
        <p:txBody>
          <a:bodyPr>
            <a:normAutofit fontScale="90000"/>
          </a:bodyPr>
          <a:lstStyle/>
          <a:p>
            <a:r>
              <a:rPr lang="en-US" dirty="0"/>
              <a:t>Conformer Quantization</a:t>
            </a:r>
          </a:p>
        </p:txBody>
      </p:sp>
      <p:sp>
        <p:nvSpPr>
          <p:cNvPr id="3" name="Text Placeholder 2">
            <a:extLst>
              <a:ext uri="{FF2B5EF4-FFF2-40B4-BE49-F238E27FC236}">
                <a16:creationId xmlns:a16="http://schemas.microsoft.com/office/drawing/2014/main" id="{A613BFED-370A-EF4F-CE15-FE8B69DDB51F}"/>
              </a:ext>
            </a:extLst>
          </p:cNvPr>
          <p:cNvSpPr>
            <a:spLocks noGrp="1"/>
          </p:cNvSpPr>
          <p:nvPr>
            <p:ph type="body" sz="quarter" idx="15"/>
          </p:nvPr>
        </p:nvSpPr>
        <p:spPr/>
        <p:txBody>
          <a:bodyPr/>
          <a:lstStyle/>
          <a:p>
            <a:r>
              <a:rPr lang="en-US" dirty="0"/>
              <a:t>Quantization-aware training (QAT) for on-device ASR</a:t>
            </a:r>
          </a:p>
        </p:txBody>
      </p:sp>
      <p:sp>
        <p:nvSpPr>
          <p:cNvPr id="4" name="Content Placeholder 3">
            <a:extLst>
              <a:ext uri="{FF2B5EF4-FFF2-40B4-BE49-F238E27FC236}">
                <a16:creationId xmlns:a16="http://schemas.microsoft.com/office/drawing/2014/main" id="{2C8BCC3A-682D-8A77-17CA-887B72C76FF5}"/>
              </a:ext>
            </a:extLst>
          </p:cNvPr>
          <p:cNvSpPr>
            <a:spLocks noGrp="1"/>
          </p:cNvSpPr>
          <p:nvPr>
            <p:ph idx="1"/>
          </p:nvPr>
        </p:nvSpPr>
        <p:spPr/>
        <p:txBody>
          <a:bodyPr/>
          <a:lstStyle/>
          <a:p>
            <a:r>
              <a:rPr lang="en-US" dirty="0"/>
              <a:t>In 2021, 8-bit QAT was brought onto Laser/Theia.</a:t>
            </a:r>
          </a:p>
          <a:p>
            <a:r>
              <a:rPr lang="en-US" dirty="0"/>
              <a:t>In 2022, sub-8-bit QAT enabled model deployment to Brownie/Ganache across locales.</a:t>
            </a:r>
          </a:p>
          <a:p>
            <a:r>
              <a:rPr lang="en-US" dirty="0"/>
              <a:t>Why QAT is needed?</a:t>
            </a:r>
          </a:p>
          <a:p>
            <a:pPr lvl="1"/>
            <a:r>
              <a:rPr lang="en-US" dirty="0"/>
              <a:t>To make on-device speech processing faster with data in lower-bit representation</a:t>
            </a:r>
          </a:p>
          <a:p>
            <a:pPr lvl="1"/>
            <a:r>
              <a:rPr lang="en-US" dirty="0"/>
              <a:t>To preserve the accuracy as it prepares the model during training for runtime in terms of bit-depth</a:t>
            </a:r>
          </a:p>
        </p:txBody>
      </p:sp>
      <p:sp>
        <p:nvSpPr>
          <p:cNvPr id="5" name="Text Placeholder 4">
            <a:extLst>
              <a:ext uri="{FF2B5EF4-FFF2-40B4-BE49-F238E27FC236}">
                <a16:creationId xmlns:a16="http://schemas.microsoft.com/office/drawing/2014/main" id="{E8D082F0-C89D-CD0C-6AAC-55885B5ED36A}"/>
              </a:ext>
            </a:extLst>
          </p:cNvPr>
          <p:cNvSpPr>
            <a:spLocks noGrp="1"/>
          </p:cNvSpPr>
          <p:nvPr>
            <p:ph type="body" sz="quarter" idx="14"/>
          </p:nvPr>
        </p:nvSpPr>
        <p:spPr/>
        <p:txBody>
          <a:bodyPr/>
          <a:lstStyle/>
          <a:p>
            <a:endParaRPr lang="en-US" dirty="0"/>
          </a:p>
        </p:txBody>
      </p:sp>
      <p:sp>
        <p:nvSpPr>
          <p:cNvPr id="6" name="Text Placeholder 5">
            <a:extLst>
              <a:ext uri="{FF2B5EF4-FFF2-40B4-BE49-F238E27FC236}">
                <a16:creationId xmlns:a16="http://schemas.microsoft.com/office/drawing/2014/main" id="{3A4D2DC0-8369-C70C-88DF-EC35F5F0717A}"/>
              </a:ext>
            </a:extLst>
          </p:cNvPr>
          <p:cNvSpPr>
            <a:spLocks noGrp="1"/>
          </p:cNvSpPr>
          <p:nvPr>
            <p:ph type="body" sz="quarter" idx="17"/>
          </p:nvPr>
        </p:nvSpPr>
        <p:spPr/>
        <p:txBody>
          <a:bodyPr/>
          <a:lstStyle/>
          <a:p>
            <a:endParaRPr lang="en-US"/>
          </a:p>
        </p:txBody>
      </p:sp>
      <p:grpSp>
        <p:nvGrpSpPr>
          <p:cNvPr id="31" name="Group 30">
            <a:extLst>
              <a:ext uri="{FF2B5EF4-FFF2-40B4-BE49-F238E27FC236}">
                <a16:creationId xmlns:a16="http://schemas.microsoft.com/office/drawing/2014/main" id="{51E3B8E4-3CDA-A98C-5661-D080D38D8314}"/>
              </a:ext>
            </a:extLst>
          </p:cNvPr>
          <p:cNvGrpSpPr/>
          <p:nvPr/>
        </p:nvGrpSpPr>
        <p:grpSpPr>
          <a:xfrm>
            <a:off x="1431711" y="3434050"/>
            <a:ext cx="9005657" cy="2603191"/>
            <a:chOff x="1431711" y="3434050"/>
            <a:chExt cx="9005657" cy="2603191"/>
          </a:xfrm>
        </p:grpSpPr>
        <p:grpSp>
          <p:nvGrpSpPr>
            <p:cNvPr id="27" name="Group 26">
              <a:extLst>
                <a:ext uri="{FF2B5EF4-FFF2-40B4-BE49-F238E27FC236}">
                  <a16:creationId xmlns:a16="http://schemas.microsoft.com/office/drawing/2014/main" id="{C80919B6-22DE-9ED8-989F-49953FD4039A}"/>
                </a:ext>
              </a:extLst>
            </p:cNvPr>
            <p:cNvGrpSpPr/>
            <p:nvPr/>
          </p:nvGrpSpPr>
          <p:grpSpPr>
            <a:xfrm>
              <a:off x="1431711" y="3560363"/>
              <a:ext cx="9005657" cy="2476878"/>
              <a:chOff x="806481" y="3234962"/>
              <a:chExt cx="10549319" cy="2901442"/>
            </a:xfrm>
          </p:grpSpPr>
          <p:pic>
            <p:nvPicPr>
              <p:cNvPr id="18" name="Picture 17">
                <a:extLst>
                  <a:ext uri="{FF2B5EF4-FFF2-40B4-BE49-F238E27FC236}">
                    <a16:creationId xmlns:a16="http://schemas.microsoft.com/office/drawing/2014/main" id="{62043FCB-52ED-138A-F58C-74A546647C6B}"/>
                  </a:ext>
                </a:extLst>
              </p:cNvPr>
              <p:cNvPicPr>
                <a:picLocks noChangeAspect="1"/>
              </p:cNvPicPr>
              <p:nvPr/>
            </p:nvPicPr>
            <p:blipFill>
              <a:blip r:embed="rId3"/>
              <a:stretch>
                <a:fillRect/>
              </a:stretch>
            </p:blipFill>
            <p:spPr>
              <a:xfrm>
                <a:off x="4736914" y="3376011"/>
                <a:ext cx="2688453" cy="2619341"/>
              </a:xfrm>
              <a:prstGeom prst="rect">
                <a:avLst/>
              </a:prstGeom>
            </p:spPr>
          </p:pic>
          <p:grpSp>
            <p:nvGrpSpPr>
              <p:cNvPr id="19" name="Group 18">
                <a:extLst>
                  <a:ext uri="{FF2B5EF4-FFF2-40B4-BE49-F238E27FC236}">
                    <a16:creationId xmlns:a16="http://schemas.microsoft.com/office/drawing/2014/main" id="{FBDDC674-88AD-DDEF-9699-42688226D020}"/>
                  </a:ext>
                </a:extLst>
              </p:cNvPr>
              <p:cNvGrpSpPr/>
              <p:nvPr/>
            </p:nvGrpSpPr>
            <p:grpSpPr>
              <a:xfrm>
                <a:off x="806481" y="3234962"/>
                <a:ext cx="2901442" cy="2901442"/>
                <a:chOff x="8928343" y="1208294"/>
                <a:chExt cx="2901442" cy="2901442"/>
              </a:xfrm>
            </p:grpSpPr>
            <p:pic>
              <p:nvPicPr>
                <p:cNvPr id="20" name="Picture 19">
                  <a:extLst>
                    <a:ext uri="{FF2B5EF4-FFF2-40B4-BE49-F238E27FC236}">
                      <a16:creationId xmlns:a16="http://schemas.microsoft.com/office/drawing/2014/main" id="{4E0D85CE-7D32-C1B6-DCDD-A3A07D76C64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28343" y="1208294"/>
                  <a:ext cx="2901442" cy="2901442"/>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97DDEEB6-131E-E2A3-C881-1DF4AF6CD55B}"/>
                    </a:ext>
                  </a:extLst>
                </p:cNvPr>
                <p:cNvSpPr txBox="1"/>
                <p:nvPr/>
              </p:nvSpPr>
              <p:spPr>
                <a:xfrm>
                  <a:off x="9638156" y="1541969"/>
                  <a:ext cx="740908" cy="369332"/>
                </a:xfrm>
                <a:prstGeom prst="rect">
                  <a:avLst/>
                </a:prstGeom>
                <a:noFill/>
              </p:spPr>
              <p:txBody>
                <a:bodyPr wrap="none" rtlCol="0">
                  <a:spAutoFit/>
                </a:bodyPr>
                <a:lstStyle/>
                <a:p>
                  <a:r>
                    <a:rPr lang="en-US" dirty="0"/>
                    <a:t>32-bit</a:t>
                  </a:r>
                </a:p>
              </p:txBody>
            </p:sp>
          </p:grpSp>
          <p:grpSp>
            <p:nvGrpSpPr>
              <p:cNvPr id="22" name="Group 21">
                <a:extLst>
                  <a:ext uri="{FF2B5EF4-FFF2-40B4-BE49-F238E27FC236}">
                    <a16:creationId xmlns:a16="http://schemas.microsoft.com/office/drawing/2014/main" id="{5CA31A16-D395-A6D7-7349-AFD892550A19}"/>
                  </a:ext>
                </a:extLst>
              </p:cNvPr>
              <p:cNvGrpSpPr/>
              <p:nvPr/>
            </p:nvGrpSpPr>
            <p:grpSpPr>
              <a:xfrm>
                <a:off x="8454359" y="3234962"/>
                <a:ext cx="2901441" cy="2901441"/>
                <a:chOff x="8928344" y="3941661"/>
                <a:chExt cx="2901441" cy="2901441"/>
              </a:xfrm>
            </p:grpSpPr>
            <p:pic>
              <p:nvPicPr>
                <p:cNvPr id="23" name="Picture 2">
                  <a:extLst>
                    <a:ext uri="{FF2B5EF4-FFF2-40B4-BE49-F238E27FC236}">
                      <a16:creationId xmlns:a16="http://schemas.microsoft.com/office/drawing/2014/main" id="{C978EE95-121E-9C37-5186-2DA889B2B82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28344" y="3941661"/>
                  <a:ext cx="2901441" cy="2901441"/>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46A0F667-68E0-310B-0D58-6BE2DE00CECE}"/>
                    </a:ext>
                  </a:extLst>
                </p:cNvPr>
                <p:cNvSpPr txBox="1"/>
                <p:nvPr/>
              </p:nvSpPr>
              <p:spPr>
                <a:xfrm>
                  <a:off x="9638156" y="4284611"/>
                  <a:ext cx="623889" cy="369332"/>
                </a:xfrm>
                <a:prstGeom prst="rect">
                  <a:avLst/>
                </a:prstGeom>
                <a:noFill/>
              </p:spPr>
              <p:txBody>
                <a:bodyPr wrap="none" rtlCol="0">
                  <a:spAutoFit/>
                </a:bodyPr>
                <a:lstStyle/>
                <a:p>
                  <a:r>
                    <a:rPr lang="en-US" dirty="0"/>
                    <a:t>5-bit</a:t>
                  </a:r>
                </a:p>
              </p:txBody>
            </p:sp>
          </p:grpSp>
          <p:sp>
            <p:nvSpPr>
              <p:cNvPr id="25" name="Right Arrow 24">
                <a:extLst>
                  <a:ext uri="{FF2B5EF4-FFF2-40B4-BE49-F238E27FC236}">
                    <a16:creationId xmlns:a16="http://schemas.microsoft.com/office/drawing/2014/main" id="{78829CB9-9567-3F6B-A3E5-83A123A44B58}"/>
                  </a:ext>
                </a:extLst>
              </p:cNvPr>
              <p:cNvSpPr/>
              <p:nvPr/>
            </p:nvSpPr>
            <p:spPr>
              <a:xfrm>
                <a:off x="3555615" y="4450080"/>
                <a:ext cx="1333607" cy="471202"/>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ight Arrow 25">
                <a:extLst>
                  <a:ext uri="{FF2B5EF4-FFF2-40B4-BE49-F238E27FC236}">
                    <a16:creationId xmlns:a16="http://schemas.microsoft.com/office/drawing/2014/main" id="{42CD737D-4E9D-3135-C2E1-B55459FD8402}"/>
                  </a:ext>
                </a:extLst>
              </p:cNvPr>
              <p:cNvSpPr/>
              <p:nvPr/>
            </p:nvSpPr>
            <p:spPr>
              <a:xfrm>
                <a:off x="7425367" y="4450080"/>
                <a:ext cx="1333607" cy="471202"/>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TextBox 27">
              <a:extLst>
                <a:ext uri="{FF2B5EF4-FFF2-40B4-BE49-F238E27FC236}">
                  <a16:creationId xmlns:a16="http://schemas.microsoft.com/office/drawing/2014/main" id="{CDFAFB78-EDD7-5D17-D866-29DB008563AC}"/>
                </a:ext>
              </a:extLst>
            </p:cNvPr>
            <p:cNvSpPr txBox="1"/>
            <p:nvPr/>
          </p:nvSpPr>
          <p:spPr>
            <a:xfrm>
              <a:off x="1649127" y="3434050"/>
              <a:ext cx="1409553" cy="369332"/>
            </a:xfrm>
            <a:prstGeom prst="rect">
              <a:avLst/>
            </a:prstGeom>
            <a:noFill/>
          </p:spPr>
          <p:txBody>
            <a:bodyPr wrap="none" rtlCol="0">
              <a:spAutoFit/>
            </a:bodyPr>
            <a:lstStyle/>
            <a:p>
              <a:r>
                <a:rPr lang="en-US" i="1" u="sng" dirty="0"/>
                <a:t>Training time</a:t>
              </a:r>
            </a:p>
          </p:txBody>
        </p:sp>
      </p:grpSp>
      <p:grpSp>
        <p:nvGrpSpPr>
          <p:cNvPr id="30" name="Group 29">
            <a:extLst>
              <a:ext uri="{FF2B5EF4-FFF2-40B4-BE49-F238E27FC236}">
                <a16:creationId xmlns:a16="http://schemas.microsoft.com/office/drawing/2014/main" id="{7FE0185B-91E4-8344-09E4-A11EC399F818}"/>
              </a:ext>
            </a:extLst>
          </p:cNvPr>
          <p:cNvGrpSpPr/>
          <p:nvPr/>
        </p:nvGrpSpPr>
        <p:grpSpPr>
          <a:xfrm>
            <a:off x="1761514" y="4312386"/>
            <a:ext cx="9288619" cy="1923314"/>
            <a:chOff x="1761514" y="4312386"/>
            <a:chExt cx="9288619" cy="1923314"/>
          </a:xfrm>
        </p:grpSpPr>
        <p:grpSp>
          <p:nvGrpSpPr>
            <p:cNvPr id="7" name="Group 6">
              <a:extLst>
                <a:ext uri="{FF2B5EF4-FFF2-40B4-BE49-F238E27FC236}">
                  <a16:creationId xmlns:a16="http://schemas.microsoft.com/office/drawing/2014/main" id="{4C659722-12C1-DFF6-B35C-E92807B0E5D4}"/>
                </a:ext>
              </a:extLst>
            </p:cNvPr>
            <p:cNvGrpSpPr/>
            <p:nvPr/>
          </p:nvGrpSpPr>
          <p:grpSpPr>
            <a:xfrm>
              <a:off x="1934019" y="4550949"/>
              <a:ext cx="9116114" cy="1684751"/>
              <a:chOff x="567324" y="4475075"/>
              <a:chExt cx="7312600" cy="1351443"/>
            </a:xfrm>
          </p:grpSpPr>
          <p:pic>
            <p:nvPicPr>
              <p:cNvPr id="8" name="Picture 7">
                <a:extLst>
                  <a:ext uri="{FF2B5EF4-FFF2-40B4-BE49-F238E27FC236}">
                    <a16:creationId xmlns:a16="http://schemas.microsoft.com/office/drawing/2014/main" id="{F4402B8E-FA20-31AF-6572-E14D37995CDF}"/>
                  </a:ext>
                </a:extLst>
              </p:cNvPr>
              <p:cNvPicPr>
                <a:picLocks noChangeAspect="1"/>
              </p:cNvPicPr>
              <p:nvPr/>
            </p:nvPicPr>
            <p:blipFill>
              <a:blip r:embed="rId6"/>
              <a:stretch>
                <a:fillRect/>
              </a:stretch>
            </p:blipFill>
            <p:spPr>
              <a:xfrm>
                <a:off x="2390943" y="4475075"/>
                <a:ext cx="5488981" cy="1294517"/>
              </a:xfrm>
              <a:prstGeom prst="rect">
                <a:avLst/>
              </a:prstGeom>
            </p:spPr>
          </p:pic>
          <p:pic>
            <p:nvPicPr>
              <p:cNvPr id="9" name="Picture 2" descr="Amazon Echo Dot (4th Gen) Smart speaker with Alexa Charcoal B07XJ8C8F5 -  Best Buy">
                <a:extLst>
                  <a:ext uri="{FF2B5EF4-FFF2-40B4-BE49-F238E27FC236}">
                    <a16:creationId xmlns:a16="http://schemas.microsoft.com/office/drawing/2014/main" id="{12888A67-101D-BCFE-F32B-083DAEEFDA7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7324" y="4721070"/>
                <a:ext cx="1002397" cy="1105448"/>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Connector 9">
                <a:extLst>
                  <a:ext uri="{FF2B5EF4-FFF2-40B4-BE49-F238E27FC236}">
                    <a16:creationId xmlns:a16="http://schemas.microsoft.com/office/drawing/2014/main" id="{1C1411B7-4A6A-CF54-E9D7-7F17D35DF770}"/>
                  </a:ext>
                </a:extLst>
              </p:cNvPr>
              <p:cNvCxnSpPr>
                <a:cxnSpLocks/>
              </p:cNvCxnSpPr>
              <p:nvPr/>
            </p:nvCxnSpPr>
            <p:spPr>
              <a:xfrm flipV="1">
                <a:off x="1602790" y="4721070"/>
                <a:ext cx="745563" cy="197920"/>
              </a:xfrm>
              <a:prstGeom prst="line">
                <a:avLst/>
              </a:prstGeom>
              <a:ln w="15875">
                <a:solidFill>
                  <a:schemeClr val="tx1">
                    <a:lumMod val="75000"/>
                    <a:lumOff val="25000"/>
                  </a:schemeClr>
                </a:solidFill>
                <a:prstDash val="dash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74E5C8C-504D-1CE7-359E-936B0E5F710A}"/>
                  </a:ext>
                </a:extLst>
              </p:cNvPr>
              <p:cNvCxnSpPr>
                <a:cxnSpLocks/>
              </p:cNvCxnSpPr>
              <p:nvPr/>
            </p:nvCxnSpPr>
            <p:spPr>
              <a:xfrm>
                <a:off x="1612311" y="5505948"/>
                <a:ext cx="778632" cy="161374"/>
              </a:xfrm>
              <a:prstGeom prst="line">
                <a:avLst/>
              </a:prstGeom>
              <a:ln w="15875">
                <a:solidFill>
                  <a:schemeClr val="tx1">
                    <a:lumMod val="75000"/>
                    <a:lumOff val="25000"/>
                  </a:schemeClr>
                </a:solidFill>
                <a:prstDash val="dashDot"/>
              </a:ln>
            </p:spPr>
            <p:style>
              <a:lnRef idx="1">
                <a:schemeClr val="accent1"/>
              </a:lnRef>
              <a:fillRef idx="0">
                <a:schemeClr val="accent1"/>
              </a:fillRef>
              <a:effectRef idx="0">
                <a:schemeClr val="accent1"/>
              </a:effectRef>
              <a:fontRef idx="minor">
                <a:schemeClr val="tx1"/>
              </a:fontRef>
            </p:style>
          </p:cxnSp>
        </p:grpSp>
        <p:sp>
          <p:nvSpPr>
            <p:cNvPr id="29" name="TextBox 28">
              <a:extLst>
                <a:ext uri="{FF2B5EF4-FFF2-40B4-BE49-F238E27FC236}">
                  <a16:creationId xmlns:a16="http://schemas.microsoft.com/office/drawing/2014/main" id="{692EAA8D-7092-C287-5124-E354ACBCC166}"/>
                </a:ext>
              </a:extLst>
            </p:cNvPr>
            <p:cNvSpPr txBox="1"/>
            <p:nvPr/>
          </p:nvSpPr>
          <p:spPr>
            <a:xfrm>
              <a:off x="1761514" y="4312386"/>
              <a:ext cx="1463349" cy="369332"/>
            </a:xfrm>
            <a:prstGeom prst="rect">
              <a:avLst/>
            </a:prstGeom>
            <a:noFill/>
          </p:spPr>
          <p:txBody>
            <a:bodyPr wrap="none" rtlCol="0">
              <a:spAutoFit/>
            </a:bodyPr>
            <a:lstStyle/>
            <a:p>
              <a:r>
                <a:rPr lang="en-US" i="1" u="sng" dirty="0"/>
                <a:t>Runtime time</a:t>
              </a:r>
            </a:p>
          </p:txBody>
        </p:sp>
      </p:grpSp>
    </p:spTree>
    <p:extLst>
      <p:ext uri="{BB962C8B-B14F-4D97-AF65-F5344CB8AC3E}">
        <p14:creationId xmlns:p14="http://schemas.microsoft.com/office/powerpoint/2010/main" val="1672805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3" presetClass="exit" presetSubtype="10" fill="hold" nodeType="clickEffect">
                                  <p:stCondLst>
                                    <p:cond delay="0"/>
                                  </p:stCondLst>
                                  <p:childTnLst>
                                    <p:animEffect transition="out" filter="blinds(horizontal)">
                                      <p:cBhvr>
                                        <p:cTn id="28" dur="500"/>
                                        <p:tgtEl>
                                          <p:spTgt spid="30"/>
                                        </p:tgtEl>
                                      </p:cBhvr>
                                    </p:animEffect>
                                    <p:set>
                                      <p:cBhvr>
                                        <p:cTn id="29" dur="1" fill="hold">
                                          <p:stCondLst>
                                            <p:cond delay="499"/>
                                          </p:stCondLst>
                                        </p:cTn>
                                        <p:tgtEl>
                                          <p:spTgt spid="30"/>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F7EA1-4EA5-59B0-4465-162AA393B7D2}"/>
              </a:ext>
            </a:extLst>
          </p:cNvPr>
          <p:cNvSpPr>
            <a:spLocks noGrp="1"/>
          </p:cNvSpPr>
          <p:nvPr>
            <p:ph type="title"/>
          </p:nvPr>
        </p:nvSpPr>
        <p:spPr/>
        <p:txBody>
          <a:bodyPr>
            <a:normAutofit fontScale="90000"/>
          </a:bodyPr>
          <a:lstStyle/>
          <a:p>
            <a:r>
              <a:rPr lang="en-US" dirty="0"/>
              <a:t>Conformer Quantization</a:t>
            </a:r>
          </a:p>
        </p:txBody>
      </p:sp>
      <p:sp>
        <p:nvSpPr>
          <p:cNvPr id="3" name="Text Placeholder 2">
            <a:extLst>
              <a:ext uri="{FF2B5EF4-FFF2-40B4-BE49-F238E27FC236}">
                <a16:creationId xmlns:a16="http://schemas.microsoft.com/office/drawing/2014/main" id="{A613BFED-370A-EF4F-CE15-FE8B69DDB51F}"/>
              </a:ext>
            </a:extLst>
          </p:cNvPr>
          <p:cNvSpPr>
            <a:spLocks noGrp="1"/>
          </p:cNvSpPr>
          <p:nvPr>
            <p:ph type="body" sz="quarter" idx="15"/>
          </p:nvPr>
        </p:nvSpPr>
        <p:spPr/>
        <p:txBody>
          <a:bodyPr/>
          <a:lstStyle/>
          <a:p>
            <a:r>
              <a:rPr lang="en-US" dirty="0"/>
              <a:t>Is QAT needed for cloud ASR?</a:t>
            </a:r>
          </a:p>
        </p:txBody>
      </p:sp>
      <p:sp>
        <p:nvSpPr>
          <p:cNvPr id="4" name="Content Placeholder 3">
            <a:extLst>
              <a:ext uri="{FF2B5EF4-FFF2-40B4-BE49-F238E27FC236}">
                <a16:creationId xmlns:a16="http://schemas.microsoft.com/office/drawing/2014/main" id="{2C8BCC3A-682D-8A77-17CA-887B72C76FF5}"/>
              </a:ext>
            </a:extLst>
          </p:cNvPr>
          <p:cNvSpPr>
            <a:spLocks noGrp="1"/>
          </p:cNvSpPr>
          <p:nvPr>
            <p:ph idx="1"/>
          </p:nvPr>
        </p:nvSpPr>
        <p:spPr/>
        <p:txBody>
          <a:bodyPr/>
          <a:lstStyle/>
          <a:p>
            <a:r>
              <a:rPr lang="en-US" dirty="0"/>
              <a:t>Cloud ASR runtime also represents weights in 8-bit.</a:t>
            </a:r>
          </a:p>
          <a:p>
            <a:pPr lvl="1"/>
            <a:r>
              <a:rPr lang="en-US" dirty="0"/>
              <a:t>Weights are compiled to INT8 during packaging, while inputs are quantized on-the-fly.</a:t>
            </a:r>
          </a:p>
          <a:p>
            <a:pPr lvl="1"/>
            <a:r>
              <a:rPr lang="en-US" dirty="0"/>
              <a:t>QAT won’t lead to latency reduction: the model runs in INT8 mode.</a:t>
            </a:r>
          </a:p>
          <a:p>
            <a:pPr lvl="1"/>
            <a:r>
              <a:rPr lang="en-US" dirty="0"/>
              <a:t>QAT for cloud Conformer is more of an accuracy-driver.</a:t>
            </a:r>
          </a:p>
        </p:txBody>
      </p:sp>
      <p:sp>
        <p:nvSpPr>
          <p:cNvPr id="5" name="Text Placeholder 4">
            <a:extLst>
              <a:ext uri="{FF2B5EF4-FFF2-40B4-BE49-F238E27FC236}">
                <a16:creationId xmlns:a16="http://schemas.microsoft.com/office/drawing/2014/main" id="{E8D082F0-C89D-CD0C-6AAC-55885B5ED36A}"/>
              </a:ext>
            </a:extLst>
          </p:cNvPr>
          <p:cNvSpPr>
            <a:spLocks noGrp="1"/>
          </p:cNvSpPr>
          <p:nvPr>
            <p:ph type="body" sz="quarter" idx="14"/>
          </p:nvPr>
        </p:nvSpPr>
        <p:spPr/>
        <p:txBody>
          <a:bodyPr/>
          <a:lstStyle/>
          <a:p>
            <a:endParaRPr lang="en-US" dirty="0"/>
          </a:p>
        </p:txBody>
      </p:sp>
      <p:sp>
        <p:nvSpPr>
          <p:cNvPr id="6" name="Text Placeholder 5">
            <a:extLst>
              <a:ext uri="{FF2B5EF4-FFF2-40B4-BE49-F238E27FC236}">
                <a16:creationId xmlns:a16="http://schemas.microsoft.com/office/drawing/2014/main" id="{3A4D2DC0-8369-C70C-88DF-EC35F5F0717A}"/>
              </a:ext>
            </a:extLst>
          </p:cNvPr>
          <p:cNvSpPr>
            <a:spLocks noGrp="1"/>
          </p:cNvSpPr>
          <p:nvPr>
            <p:ph type="body" sz="quarter" idx="17"/>
          </p:nvPr>
        </p:nvSpPr>
        <p:spPr/>
        <p:txBody>
          <a:bodyPr/>
          <a:lstStyle/>
          <a:p>
            <a:endParaRPr lang="en-US"/>
          </a:p>
        </p:txBody>
      </p:sp>
      <p:grpSp>
        <p:nvGrpSpPr>
          <p:cNvPr id="54" name="Group 53">
            <a:extLst>
              <a:ext uri="{FF2B5EF4-FFF2-40B4-BE49-F238E27FC236}">
                <a16:creationId xmlns:a16="http://schemas.microsoft.com/office/drawing/2014/main" id="{A2D5D45D-B36D-E4D3-9652-6638FDF57F6A}"/>
              </a:ext>
            </a:extLst>
          </p:cNvPr>
          <p:cNvGrpSpPr/>
          <p:nvPr/>
        </p:nvGrpSpPr>
        <p:grpSpPr>
          <a:xfrm>
            <a:off x="1384368" y="3429000"/>
            <a:ext cx="1553792" cy="1134688"/>
            <a:chOff x="721432" y="1755465"/>
            <a:chExt cx="1553792" cy="1134688"/>
          </a:xfrm>
        </p:grpSpPr>
        <p:sp>
          <p:nvSpPr>
            <p:cNvPr id="55" name="Rounded Rectangle 54">
              <a:extLst>
                <a:ext uri="{FF2B5EF4-FFF2-40B4-BE49-F238E27FC236}">
                  <a16:creationId xmlns:a16="http://schemas.microsoft.com/office/drawing/2014/main" id="{C1F3C9C9-3BD9-E8A8-17C4-913F126BC1D2}"/>
                </a:ext>
              </a:extLst>
            </p:cNvPr>
            <p:cNvSpPr/>
            <p:nvPr/>
          </p:nvSpPr>
          <p:spPr>
            <a:xfrm>
              <a:off x="721432" y="1922998"/>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Conformer training in </a:t>
              </a:r>
              <a:r>
                <a:rPr lang="en-US" dirty="0" err="1"/>
                <a:t>Phasa</a:t>
              </a:r>
              <a:endParaRPr lang="en-US" dirty="0"/>
            </a:p>
          </p:txBody>
        </p:sp>
        <p:sp>
          <p:nvSpPr>
            <p:cNvPr id="56" name="Rounded Rectangle 55">
              <a:extLst>
                <a:ext uri="{FF2B5EF4-FFF2-40B4-BE49-F238E27FC236}">
                  <a16:creationId xmlns:a16="http://schemas.microsoft.com/office/drawing/2014/main" id="{9DF6A7DA-C4FB-EC59-0628-6F6AB17EEAAA}"/>
                </a:ext>
              </a:extLst>
            </p:cNvPr>
            <p:cNvSpPr/>
            <p:nvPr/>
          </p:nvSpPr>
          <p:spPr>
            <a:xfrm>
              <a:off x="1470380" y="1755465"/>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FP32</a:t>
              </a:r>
            </a:p>
          </p:txBody>
        </p:sp>
      </p:grpSp>
      <p:grpSp>
        <p:nvGrpSpPr>
          <p:cNvPr id="57" name="Group 56">
            <a:extLst>
              <a:ext uri="{FF2B5EF4-FFF2-40B4-BE49-F238E27FC236}">
                <a16:creationId xmlns:a16="http://schemas.microsoft.com/office/drawing/2014/main" id="{1A896B0F-9A22-40C4-43BF-56C1B73BDB78}"/>
              </a:ext>
            </a:extLst>
          </p:cNvPr>
          <p:cNvGrpSpPr/>
          <p:nvPr/>
        </p:nvGrpSpPr>
        <p:grpSpPr>
          <a:xfrm>
            <a:off x="2949046" y="3429000"/>
            <a:ext cx="1868278" cy="1134688"/>
            <a:chOff x="2286110" y="1755465"/>
            <a:chExt cx="1868278" cy="1134688"/>
          </a:xfrm>
        </p:grpSpPr>
        <p:sp>
          <p:nvSpPr>
            <p:cNvPr id="58" name="Rounded Rectangle 57">
              <a:extLst>
                <a:ext uri="{FF2B5EF4-FFF2-40B4-BE49-F238E27FC236}">
                  <a16:creationId xmlns:a16="http://schemas.microsoft.com/office/drawing/2014/main" id="{F6991698-0E36-BC67-E635-A54A61565844}"/>
                </a:ext>
              </a:extLst>
            </p:cNvPr>
            <p:cNvSpPr/>
            <p:nvPr/>
          </p:nvSpPr>
          <p:spPr>
            <a:xfrm>
              <a:off x="2600596" y="1922998"/>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Serialization in </a:t>
              </a:r>
              <a:r>
                <a:rPr lang="en-US" dirty="0" err="1"/>
                <a:t>Phasa</a:t>
              </a:r>
              <a:endParaRPr lang="en-US" dirty="0"/>
            </a:p>
          </p:txBody>
        </p:sp>
        <p:sp>
          <p:nvSpPr>
            <p:cNvPr id="59" name="Rounded Rectangle 58">
              <a:extLst>
                <a:ext uri="{FF2B5EF4-FFF2-40B4-BE49-F238E27FC236}">
                  <a16:creationId xmlns:a16="http://schemas.microsoft.com/office/drawing/2014/main" id="{4FEE86E9-111A-2377-6FEF-FEC68A48EED3}"/>
                </a:ext>
              </a:extLst>
            </p:cNvPr>
            <p:cNvSpPr/>
            <p:nvPr/>
          </p:nvSpPr>
          <p:spPr>
            <a:xfrm>
              <a:off x="3371737" y="1755465"/>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FP32</a:t>
              </a:r>
            </a:p>
          </p:txBody>
        </p:sp>
        <p:cxnSp>
          <p:nvCxnSpPr>
            <p:cNvPr id="60" name="Straight Arrow Connector 59">
              <a:extLst>
                <a:ext uri="{FF2B5EF4-FFF2-40B4-BE49-F238E27FC236}">
                  <a16:creationId xmlns:a16="http://schemas.microsoft.com/office/drawing/2014/main" id="{935280C3-023D-251A-0B5C-3203B845B46E}"/>
                </a:ext>
              </a:extLst>
            </p:cNvPr>
            <p:cNvCxnSpPr/>
            <p:nvPr/>
          </p:nvCxnSpPr>
          <p:spPr>
            <a:xfrm>
              <a:off x="2286110" y="2406576"/>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BDFB41C7-EAD9-79A7-645E-28BA081B2E37}"/>
              </a:ext>
            </a:extLst>
          </p:cNvPr>
          <p:cNvGrpSpPr/>
          <p:nvPr/>
        </p:nvGrpSpPr>
        <p:grpSpPr>
          <a:xfrm>
            <a:off x="4817324" y="3429000"/>
            <a:ext cx="1879164" cy="1154937"/>
            <a:chOff x="4154388" y="1755465"/>
            <a:chExt cx="1879164" cy="1154937"/>
          </a:xfrm>
        </p:grpSpPr>
        <p:sp>
          <p:nvSpPr>
            <p:cNvPr id="62" name="Rounded Rectangle 61">
              <a:extLst>
                <a:ext uri="{FF2B5EF4-FFF2-40B4-BE49-F238E27FC236}">
                  <a16:creationId xmlns:a16="http://schemas.microsoft.com/office/drawing/2014/main" id="{464A0017-FBC3-658D-2646-522838CB6EBC}"/>
                </a:ext>
              </a:extLst>
            </p:cNvPr>
            <p:cNvSpPr/>
            <p:nvPr/>
          </p:nvSpPr>
          <p:spPr>
            <a:xfrm>
              <a:off x="4479760" y="1943247"/>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IL in </a:t>
              </a:r>
              <a:r>
                <a:rPr lang="en-US" dirty="0" err="1"/>
                <a:t>Phasa</a:t>
              </a:r>
              <a:endParaRPr lang="en-US" dirty="0"/>
            </a:p>
          </p:txBody>
        </p:sp>
        <p:sp>
          <p:nvSpPr>
            <p:cNvPr id="63" name="Rounded Rectangle 62">
              <a:extLst>
                <a:ext uri="{FF2B5EF4-FFF2-40B4-BE49-F238E27FC236}">
                  <a16:creationId xmlns:a16="http://schemas.microsoft.com/office/drawing/2014/main" id="{22B70E4E-4C7F-D82F-F18C-DD8F9732D7CF}"/>
                </a:ext>
              </a:extLst>
            </p:cNvPr>
            <p:cNvSpPr/>
            <p:nvPr/>
          </p:nvSpPr>
          <p:spPr>
            <a:xfrm>
              <a:off x="5207228" y="1755465"/>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FP32</a:t>
              </a:r>
            </a:p>
          </p:txBody>
        </p:sp>
        <p:cxnSp>
          <p:nvCxnSpPr>
            <p:cNvPr id="64" name="Straight Arrow Connector 63">
              <a:extLst>
                <a:ext uri="{FF2B5EF4-FFF2-40B4-BE49-F238E27FC236}">
                  <a16:creationId xmlns:a16="http://schemas.microsoft.com/office/drawing/2014/main" id="{0492CF00-0613-3B52-F87A-85553295EDA2}"/>
                </a:ext>
              </a:extLst>
            </p:cNvPr>
            <p:cNvCxnSpPr/>
            <p:nvPr/>
          </p:nvCxnSpPr>
          <p:spPr>
            <a:xfrm>
              <a:off x="4154388" y="2406576"/>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5" name="Group 64">
            <a:extLst>
              <a:ext uri="{FF2B5EF4-FFF2-40B4-BE49-F238E27FC236}">
                <a16:creationId xmlns:a16="http://schemas.microsoft.com/office/drawing/2014/main" id="{67A43793-887F-8F62-16CF-358A0D69D829}"/>
              </a:ext>
            </a:extLst>
          </p:cNvPr>
          <p:cNvGrpSpPr/>
          <p:nvPr/>
        </p:nvGrpSpPr>
        <p:grpSpPr>
          <a:xfrm>
            <a:off x="6696488" y="3429000"/>
            <a:ext cx="1884919" cy="1134688"/>
            <a:chOff x="6033552" y="1755465"/>
            <a:chExt cx="1884919" cy="1134688"/>
          </a:xfrm>
        </p:grpSpPr>
        <p:sp>
          <p:nvSpPr>
            <p:cNvPr id="66" name="Rounded Rectangle 65">
              <a:extLst>
                <a:ext uri="{FF2B5EF4-FFF2-40B4-BE49-F238E27FC236}">
                  <a16:creationId xmlns:a16="http://schemas.microsoft.com/office/drawing/2014/main" id="{8016491E-5F52-1790-D3B3-C4E7EB4D0F57}"/>
                </a:ext>
              </a:extLst>
            </p:cNvPr>
            <p:cNvSpPr/>
            <p:nvPr/>
          </p:nvSpPr>
          <p:spPr>
            <a:xfrm>
              <a:off x="6358924" y="1922998"/>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EB in </a:t>
              </a:r>
              <a:r>
                <a:rPr lang="en-US" dirty="0" err="1"/>
                <a:t>Phasa</a:t>
              </a:r>
              <a:endParaRPr lang="en-US" dirty="0"/>
            </a:p>
          </p:txBody>
        </p:sp>
        <p:sp>
          <p:nvSpPr>
            <p:cNvPr id="67" name="Rounded Rectangle 66">
              <a:extLst>
                <a:ext uri="{FF2B5EF4-FFF2-40B4-BE49-F238E27FC236}">
                  <a16:creationId xmlns:a16="http://schemas.microsoft.com/office/drawing/2014/main" id="{9EDD0F67-CE38-4EC0-45D9-40C70E780AE4}"/>
                </a:ext>
              </a:extLst>
            </p:cNvPr>
            <p:cNvSpPr/>
            <p:nvPr/>
          </p:nvSpPr>
          <p:spPr>
            <a:xfrm>
              <a:off x="7135820" y="1755465"/>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FP32</a:t>
              </a:r>
            </a:p>
          </p:txBody>
        </p:sp>
        <p:cxnSp>
          <p:nvCxnSpPr>
            <p:cNvPr id="68" name="Straight Arrow Connector 67">
              <a:extLst>
                <a:ext uri="{FF2B5EF4-FFF2-40B4-BE49-F238E27FC236}">
                  <a16:creationId xmlns:a16="http://schemas.microsoft.com/office/drawing/2014/main" id="{FF702839-D338-BCDE-3CDF-03437B585E73}"/>
                </a:ext>
              </a:extLst>
            </p:cNvPr>
            <p:cNvCxnSpPr/>
            <p:nvPr/>
          </p:nvCxnSpPr>
          <p:spPr>
            <a:xfrm>
              <a:off x="6033552" y="2406576"/>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9" name="Group 68">
            <a:extLst>
              <a:ext uri="{FF2B5EF4-FFF2-40B4-BE49-F238E27FC236}">
                <a16:creationId xmlns:a16="http://schemas.microsoft.com/office/drawing/2014/main" id="{615BD461-521C-C617-BA15-B2532B951291}"/>
              </a:ext>
            </a:extLst>
          </p:cNvPr>
          <p:cNvGrpSpPr/>
          <p:nvPr/>
        </p:nvGrpSpPr>
        <p:grpSpPr>
          <a:xfrm>
            <a:off x="8575652" y="3444985"/>
            <a:ext cx="1870045" cy="1118702"/>
            <a:chOff x="7912716" y="1771450"/>
            <a:chExt cx="1870045" cy="1118702"/>
          </a:xfrm>
        </p:grpSpPr>
        <p:sp>
          <p:nvSpPr>
            <p:cNvPr id="70" name="Rounded Rectangle 69">
              <a:extLst>
                <a:ext uri="{FF2B5EF4-FFF2-40B4-BE49-F238E27FC236}">
                  <a16:creationId xmlns:a16="http://schemas.microsoft.com/office/drawing/2014/main" id="{6BC5E794-1DB1-743B-1545-2F0476369877}"/>
                </a:ext>
              </a:extLst>
            </p:cNvPr>
            <p:cNvSpPr/>
            <p:nvPr/>
          </p:nvSpPr>
          <p:spPr>
            <a:xfrm>
              <a:off x="8223214" y="1922997"/>
              <a:ext cx="1553792" cy="967155"/>
            </a:xfrm>
            <a:prstGeom prst="roundRect">
              <a:avLst>
                <a:gd name="adj" fmla="val 3772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Packaging</a:t>
              </a:r>
            </a:p>
            <a:p>
              <a:pPr algn="ctr"/>
              <a:r>
                <a:rPr lang="en-US" dirty="0"/>
                <a:t>In DBS</a:t>
              </a:r>
            </a:p>
          </p:txBody>
        </p:sp>
        <p:sp>
          <p:nvSpPr>
            <p:cNvPr id="71" name="Rounded Rectangle 70">
              <a:extLst>
                <a:ext uri="{FF2B5EF4-FFF2-40B4-BE49-F238E27FC236}">
                  <a16:creationId xmlns:a16="http://schemas.microsoft.com/office/drawing/2014/main" id="{1F28502B-A791-5C47-F835-7432C61F9F3D}"/>
                </a:ext>
              </a:extLst>
            </p:cNvPr>
            <p:cNvSpPr/>
            <p:nvPr/>
          </p:nvSpPr>
          <p:spPr>
            <a:xfrm>
              <a:off x="9000110" y="1771450"/>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INT8</a:t>
              </a:r>
            </a:p>
          </p:txBody>
        </p:sp>
        <p:cxnSp>
          <p:nvCxnSpPr>
            <p:cNvPr id="72" name="Straight Arrow Connector 71">
              <a:extLst>
                <a:ext uri="{FF2B5EF4-FFF2-40B4-BE49-F238E27FC236}">
                  <a16:creationId xmlns:a16="http://schemas.microsoft.com/office/drawing/2014/main" id="{911007A5-53F3-8CB8-0C0E-364563A1E74B}"/>
                </a:ext>
              </a:extLst>
            </p:cNvPr>
            <p:cNvCxnSpPr/>
            <p:nvPr/>
          </p:nvCxnSpPr>
          <p:spPr>
            <a:xfrm>
              <a:off x="7912716" y="2412856"/>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73" name="Rounded Rectangle 72">
            <a:extLst>
              <a:ext uri="{FF2B5EF4-FFF2-40B4-BE49-F238E27FC236}">
                <a16:creationId xmlns:a16="http://schemas.microsoft.com/office/drawing/2014/main" id="{B54A1267-2A7A-F665-A591-7EDC375B6B7C}"/>
              </a:ext>
            </a:extLst>
          </p:cNvPr>
          <p:cNvSpPr/>
          <p:nvPr/>
        </p:nvSpPr>
        <p:spPr>
          <a:xfrm>
            <a:off x="1395254" y="5059564"/>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Conformer training in </a:t>
            </a:r>
            <a:r>
              <a:rPr lang="en-US" dirty="0" err="1"/>
              <a:t>Phasa</a:t>
            </a:r>
            <a:endParaRPr lang="en-US" dirty="0"/>
          </a:p>
        </p:txBody>
      </p:sp>
      <p:sp>
        <p:nvSpPr>
          <p:cNvPr id="74" name="Rounded Rectangle 73">
            <a:extLst>
              <a:ext uri="{FF2B5EF4-FFF2-40B4-BE49-F238E27FC236}">
                <a16:creationId xmlns:a16="http://schemas.microsoft.com/office/drawing/2014/main" id="{7E5DEA74-0C07-4AB8-4B47-88F9B6E9B0A8}"/>
              </a:ext>
            </a:extLst>
          </p:cNvPr>
          <p:cNvSpPr/>
          <p:nvPr/>
        </p:nvSpPr>
        <p:spPr>
          <a:xfrm>
            <a:off x="3274418" y="5059564"/>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Serialization in </a:t>
            </a:r>
            <a:r>
              <a:rPr lang="en-US" dirty="0" err="1"/>
              <a:t>Phasa</a:t>
            </a:r>
            <a:endParaRPr lang="en-US" dirty="0"/>
          </a:p>
        </p:txBody>
      </p:sp>
      <p:sp>
        <p:nvSpPr>
          <p:cNvPr id="75" name="Rounded Rectangle 74">
            <a:extLst>
              <a:ext uri="{FF2B5EF4-FFF2-40B4-BE49-F238E27FC236}">
                <a16:creationId xmlns:a16="http://schemas.microsoft.com/office/drawing/2014/main" id="{74748671-51CB-FFA0-9128-8F828875C9B9}"/>
              </a:ext>
            </a:extLst>
          </p:cNvPr>
          <p:cNvSpPr/>
          <p:nvPr/>
        </p:nvSpPr>
        <p:spPr>
          <a:xfrm>
            <a:off x="5153582" y="5079813"/>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IL in </a:t>
            </a:r>
            <a:r>
              <a:rPr lang="en-US" dirty="0" err="1"/>
              <a:t>Phasa</a:t>
            </a:r>
            <a:endParaRPr lang="en-US" dirty="0"/>
          </a:p>
        </p:txBody>
      </p:sp>
      <p:sp>
        <p:nvSpPr>
          <p:cNvPr id="76" name="Rounded Rectangle 75">
            <a:extLst>
              <a:ext uri="{FF2B5EF4-FFF2-40B4-BE49-F238E27FC236}">
                <a16:creationId xmlns:a16="http://schemas.microsoft.com/office/drawing/2014/main" id="{96B0A753-108C-E71A-5473-CAAF34D363BC}"/>
              </a:ext>
            </a:extLst>
          </p:cNvPr>
          <p:cNvSpPr/>
          <p:nvPr/>
        </p:nvSpPr>
        <p:spPr>
          <a:xfrm>
            <a:off x="7032746" y="5059564"/>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EB in </a:t>
            </a:r>
            <a:r>
              <a:rPr lang="en-US" dirty="0" err="1"/>
              <a:t>Phasa</a:t>
            </a:r>
            <a:endParaRPr lang="en-US" dirty="0"/>
          </a:p>
        </p:txBody>
      </p:sp>
      <p:sp>
        <p:nvSpPr>
          <p:cNvPr id="77" name="Rounded Rectangle 76">
            <a:extLst>
              <a:ext uri="{FF2B5EF4-FFF2-40B4-BE49-F238E27FC236}">
                <a16:creationId xmlns:a16="http://schemas.microsoft.com/office/drawing/2014/main" id="{124FDE70-0E81-5D93-9515-304931499FB9}"/>
              </a:ext>
            </a:extLst>
          </p:cNvPr>
          <p:cNvSpPr/>
          <p:nvPr/>
        </p:nvSpPr>
        <p:spPr>
          <a:xfrm>
            <a:off x="2133316" y="4892031"/>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DE6F72"/>
                </a:solidFill>
              </a:rPr>
              <a:t>FP8</a:t>
            </a:r>
          </a:p>
        </p:txBody>
      </p:sp>
      <p:sp>
        <p:nvSpPr>
          <p:cNvPr id="78" name="Rounded Rectangle 77">
            <a:extLst>
              <a:ext uri="{FF2B5EF4-FFF2-40B4-BE49-F238E27FC236}">
                <a16:creationId xmlns:a16="http://schemas.microsoft.com/office/drawing/2014/main" id="{89626A6E-5CE5-30CB-5D20-6F76EC055CEC}"/>
              </a:ext>
            </a:extLst>
          </p:cNvPr>
          <p:cNvSpPr/>
          <p:nvPr/>
        </p:nvSpPr>
        <p:spPr>
          <a:xfrm>
            <a:off x="4034673" y="4892031"/>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DE6F72"/>
                </a:solidFill>
              </a:rPr>
              <a:t>~FP8</a:t>
            </a:r>
          </a:p>
        </p:txBody>
      </p:sp>
      <p:sp>
        <p:nvSpPr>
          <p:cNvPr id="79" name="Rounded Rectangle 78">
            <a:extLst>
              <a:ext uri="{FF2B5EF4-FFF2-40B4-BE49-F238E27FC236}">
                <a16:creationId xmlns:a16="http://schemas.microsoft.com/office/drawing/2014/main" id="{F7A3321F-BCDF-4479-1921-CE5C21CAAD72}"/>
              </a:ext>
            </a:extLst>
          </p:cNvPr>
          <p:cNvSpPr/>
          <p:nvPr/>
        </p:nvSpPr>
        <p:spPr>
          <a:xfrm>
            <a:off x="5870164" y="4892031"/>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D7AC9C"/>
                </a:solidFill>
              </a:rPr>
              <a:t>~FP8</a:t>
            </a:r>
          </a:p>
        </p:txBody>
      </p:sp>
      <p:sp>
        <p:nvSpPr>
          <p:cNvPr id="80" name="Rounded Rectangle 79">
            <a:extLst>
              <a:ext uri="{FF2B5EF4-FFF2-40B4-BE49-F238E27FC236}">
                <a16:creationId xmlns:a16="http://schemas.microsoft.com/office/drawing/2014/main" id="{D2B5EF28-8CDD-C08A-A76D-3187E0DBFBA5}"/>
              </a:ext>
            </a:extLst>
          </p:cNvPr>
          <p:cNvSpPr/>
          <p:nvPr/>
        </p:nvSpPr>
        <p:spPr>
          <a:xfrm>
            <a:off x="7798756" y="4892031"/>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D7AC9C"/>
                </a:solidFill>
              </a:rPr>
              <a:t>~FP8</a:t>
            </a:r>
          </a:p>
        </p:txBody>
      </p:sp>
      <p:cxnSp>
        <p:nvCxnSpPr>
          <p:cNvPr id="81" name="Straight Arrow Connector 80">
            <a:extLst>
              <a:ext uri="{FF2B5EF4-FFF2-40B4-BE49-F238E27FC236}">
                <a16:creationId xmlns:a16="http://schemas.microsoft.com/office/drawing/2014/main" id="{2978CF55-1A84-35F0-5344-4CD50B8455A9}"/>
              </a:ext>
            </a:extLst>
          </p:cNvPr>
          <p:cNvCxnSpPr/>
          <p:nvPr/>
        </p:nvCxnSpPr>
        <p:spPr>
          <a:xfrm>
            <a:off x="2949046" y="5561248"/>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0B05B4FF-7728-A6D8-0A79-63C6DD0DE85F}"/>
              </a:ext>
            </a:extLst>
          </p:cNvPr>
          <p:cNvCxnSpPr/>
          <p:nvPr/>
        </p:nvCxnSpPr>
        <p:spPr>
          <a:xfrm>
            <a:off x="4817324" y="5561248"/>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6AB26691-6D0E-F843-B7A9-98C3F39DF9CE}"/>
              </a:ext>
            </a:extLst>
          </p:cNvPr>
          <p:cNvCxnSpPr/>
          <p:nvPr/>
        </p:nvCxnSpPr>
        <p:spPr>
          <a:xfrm>
            <a:off x="6696488" y="5561248"/>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12A07B4C-C603-0F7E-449D-10A7CFCA6238}"/>
              </a:ext>
            </a:extLst>
          </p:cNvPr>
          <p:cNvCxnSpPr>
            <a:cxnSpLocks/>
            <a:stCxn id="76" idx="3"/>
            <a:endCxn id="70" idx="1"/>
          </p:cNvCxnSpPr>
          <p:nvPr/>
        </p:nvCxnSpPr>
        <p:spPr>
          <a:xfrm flipV="1">
            <a:off x="8586538" y="4080110"/>
            <a:ext cx="299612" cy="1463032"/>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3780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0"/>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1"/>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2"/>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74" grpId="0" animBg="1"/>
      <p:bldP spid="75" grpId="0" animBg="1"/>
      <p:bldP spid="76" grpId="0" animBg="1"/>
      <p:bldP spid="77" grpId="0" animBg="1"/>
      <p:bldP spid="78" grpId="0" animBg="1"/>
      <p:bldP spid="79" grpId="0" animBg="1"/>
      <p:bldP spid="8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880B1-8AA7-FC4D-2424-2148941721D8}"/>
              </a:ext>
            </a:extLst>
          </p:cNvPr>
          <p:cNvSpPr>
            <a:spLocks noGrp="1"/>
          </p:cNvSpPr>
          <p:nvPr>
            <p:ph type="title"/>
          </p:nvPr>
        </p:nvSpPr>
        <p:spPr/>
        <p:txBody>
          <a:bodyPr>
            <a:normAutofit fontScale="90000"/>
          </a:bodyPr>
          <a:lstStyle/>
          <a:p>
            <a:r>
              <a:rPr lang="en-US" dirty="0"/>
              <a:t>Conformer Quantization</a:t>
            </a:r>
          </a:p>
        </p:txBody>
      </p:sp>
      <p:sp>
        <p:nvSpPr>
          <p:cNvPr id="3" name="Text Placeholder 2">
            <a:extLst>
              <a:ext uri="{FF2B5EF4-FFF2-40B4-BE49-F238E27FC236}">
                <a16:creationId xmlns:a16="http://schemas.microsoft.com/office/drawing/2014/main" id="{1B60865C-1EB8-F793-3F3C-BA8C1732A7FF}"/>
              </a:ext>
            </a:extLst>
          </p:cNvPr>
          <p:cNvSpPr>
            <a:spLocks noGrp="1"/>
          </p:cNvSpPr>
          <p:nvPr>
            <p:ph type="body" sz="quarter" idx="15"/>
          </p:nvPr>
        </p:nvSpPr>
        <p:spPr/>
        <p:txBody>
          <a:bodyPr/>
          <a:lstStyle/>
          <a:p>
            <a:r>
              <a:rPr lang="en-US" dirty="0"/>
              <a:t>8-bit post-training quantization is lossy</a:t>
            </a:r>
          </a:p>
        </p:txBody>
      </p:sp>
      <p:sp>
        <p:nvSpPr>
          <p:cNvPr id="4" name="Content Placeholder 3">
            <a:extLst>
              <a:ext uri="{FF2B5EF4-FFF2-40B4-BE49-F238E27FC236}">
                <a16:creationId xmlns:a16="http://schemas.microsoft.com/office/drawing/2014/main" id="{516EE1A1-BD30-4734-D686-A3C33DA7D279}"/>
              </a:ext>
            </a:extLst>
          </p:cNvPr>
          <p:cNvSpPr>
            <a:spLocks noGrp="1"/>
          </p:cNvSpPr>
          <p:nvPr>
            <p:ph idx="1"/>
          </p:nvPr>
        </p:nvSpPr>
        <p:spPr/>
        <p:txBody>
          <a:bodyPr/>
          <a:lstStyle/>
          <a:p>
            <a:r>
              <a:rPr lang="en-US" dirty="0"/>
              <a:t>32-bit trained weight distributions vary among layers</a:t>
            </a:r>
          </a:p>
          <a:p>
            <a:pPr lvl="1"/>
            <a:r>
              <a:rPr lang="en-US" dirty="0"/>
              <a:t>Subject to clipping error and round error</a:t>
            </a:r>
          </a:p>
          <a:p>
            <a:endParaRPr lang="en-US" dirty="0"/>
          </a:p>
        </p:txBody>
      </p:sp>
      <p:sp>
        <p:nvSpPr>
          <p:cNvPr id="5" name="Text Placeholder 4">
            <a:extLst>
              <a:ext uri="{FF2B5EF4-FFF2-40B4-BE49-F238E27FC236}">
                <a16:creationId xmlns:a16="http://schemas.microsoft.com/office/drawing/2014/main" id="{13EF3707-A921-FEFE-531E-46B754D34D86}"/>
              </a:ext>
            </a:extLst>
          </p:cNvPr>
          <p:cNvSpPr>
            <a:spLocks noGrp="1"/>
          </p:cNvSpPr>
          <p:nvPr>
            <p:ph type="body" sz="quarter" idx="14"/>
          </p:nvPr>
        </p:nvSpPr>
        <p:spPr/>
        <p:txBody>
          <a:bodyPr/>
          <a:lstStyle/>
          <a:p>
            <a:endParaRPr lang="en-US" dirty="0"/>
          </a:p>
        </p:txBody>
      </p:sp>
      <p:sp>
        <p:nvSpPr>
          <p:cNvPr id="6" name="Text Placeholder 5">
            <a:extLst>
              <a:ext uri="{FF2B5EF4-FFF2-40B4-BE49-F238E27FC236}">
                <a16:creationId xmlns:a16="http://schemas.microsoft.com/office/drawing/2014/main" id="{52158288-228B-83A3-3F25-FAD354C8103E}"/>
              </a:ext>
            </a:extLst>
          </p:cNvPr>
          <p:cNvSpPr>
            <a:spLocks noGrp="1"/>
          </p:cNvSpPr>
          <p:nvPr>
            <p:ph type="body" sz="quarter" idx="17"/>
          </p:nvPr>
        </p:nvSpPr>
        <p:spPr/>
        <p:txBody>
          <a:bodyPr/>
          <a:lstStyle/>
          <a:p>
            <a:endParaRPr lang="en-US"/>
          </a:p>
        </p:txBody>
      </p:sp>
      <p:pic>
        <p:nvPicPr>
          <p:cNvPr id="28" name="Content Placeholder 45">
            <a:extLst>
              <a:ext uri="{FF2B5EF4-FFF2-40B4-BE49-F238E27FC236}">
                <a16:creationId xmlns:a16="http://schemas.microsoft.com/office/drawing/2014/main" id="{E29AB733-2718-5173-8BD8-4CC8B4178E84}"/>
              </a:ext>
            </a:extLst>
          </p:cNvPr>
          <p:cNvPicPr>
            <a:picLocks noChangeAspect="1"/>
          </p:cNvPicPr>
          <p:nvPr/>
        </p:nvPicPr>
        <p:blipFill>
          <a:blip r:embed="rId3"/>
          <a:stretch>
            <a:fillRect/>
          </a:stretch>
        </p:blipFill>
        <p:spPr>
          <a:xfrm>
            <a:off x="312738" y="2308619"/>
            <a:ext cx="11566525" cy="3915750"/>
          </a:xfrm>
          <a:prstGeom prst="rect">
            <a:avLst/>
          </a:prstGeom>
        </p:spPr>
      </p:pic>
      <p:grpSp>
        <p:nvGrpSpPr>
          <p:cNvPr id="29" name="Group 28">
            <a:extLst>
              <a:ext uri="{FF2B5EF4-FFF2-40B4-BE49-F238E27FC236}">
                <a16:creationId xmlns:a16="http://schemas.microsoft.com/office/drawing/2014/main" id="{0A487B8F-3DA7-5010-7B81-06D148478454}"/>
              </a:ext>
            </a:extLst>
          </p:cNvPr>
          <p:cNvGrpSpPr/>
          <p:nvPr/>
        </p:nvGrpSpPr>
        <p:grpSpPr>
          <a:xfrm>
            <a:off x="1209207" y="2873868"/>
            <a:ext cx="10674524" cy="117423"/>
            <a:chOff x="1209207" y="2305455"/>
            <a:chExt cx="10674524" cy="117423"/>
          </a:xfrm>
        </p:grpSpPr>
        <p:cxnSp>
          <p:nvCxnSpPr>
            <p:cNvPr id="32" name="Straight Connector 31">
              <a:extLst>
                <a:ext uri="{FF2B5EF4-FFF2-40B4-BE49-F238E27FC236}">
                  <a16:creationId xmlns:a16="http://schemas.microsoft.com/office/drawing/2014/main" id="{3357A1A2-D8AE-AF89-CAB0-865C82A01D36}"/>
                </a:ext>
              </a:extLst>
            </p:cNvPr>
            <p:cNvCxnSpPr>
              <a:cxnSpLocks/>
            </p:cNvCxnSpPr>
            <p:nvPr/>
          </p:nvCxnSpPr>
          <p:spPr>
            <a:xfrm>
              <a:off x="1209207" y="2305455"/>
              <a:ext cx="10669527" cy="0"/>
            </a:xfrm>
            <a:prstGeom prst="line">
              <a:avLst/>
            </a:prstGeom>
            <a:ln w="25400">
              <a:solidFill>
                <a:srgbClr val="C00000"/>
              </a:solidFill>
              <a:prstDash val="soli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AB9D5AD-58BB-5E89-A919-683E07405893}"/>
                </a:ext>
              </a:extLst>
            </p:cNvPr>
            <p:cNvCxnSpPr>
              <a:cxnSpLocks/>
            </p:cNvCxnSpPr>
            <p:nvPr/>
          </p:nvCxnSpPr>
          <p:spPr>
            <a:xfrm>
              <a:off x="1214204" y="2422878"/>
              <a:ext cx="10669527" cy="0"/>
            </a:xfrm>
            <a:prstGeom prst="line">
              <a:avLst/>
            </a:prstGeom>
            <a:ln w="25400">
              <a:solidFill>
                <a:srgbClr val="C00000"/>
              </a:solidFill>
              <a:prstDash val="solid"/>
            </a:ln>
          </p:spPr>
          <p:style>
            <a:lnRef idx="1">
              <a:schemeClr val="accent1"/>
            </a:lnRef>
            <a:fillRef idx="0">
              <a:schemeClr val="accent1"/>
            </a:fillRef>
            <a:effectRef idx="0">
              <a:schemeClr val="accent1"/>
            </a:effectRef>
            <a:fontRef idx="minor">
              <a:schemeClr val="tx1"/>
            </a:fontRef>
          </p:style>
        </p:cxnSp>
      </p:grpSp>
      <p:grpSp>
        <p:nvGrpSpPr>
          <p:cNvPr id="34" name="Group 33">
            <a:extLst>
              <a:ext uri="{FF2B5EF4-FFF2-40B4-BE49-F238E27FC236}">
                <a16:creationId xmlns:a16="http://schemas.microsoft.com/office/drawing/2014/main" id="{7AFEB152-427B-1F62-4051-B56E306EBE65}"/>
              </a:ext>
            </a:extLst>
          </p:cNvPr>
          <p:cNvGrpSpPr/>
          <p:nvPr/>
        </p:nvGrpSpPr>
        <p:grpSpPr>
          <a:xfrm>
            <a:off x="1381760" y="2399063"/>
            <a:ext cx="10496974" cy="971781"/>
            <a:chOff x="1381760" y="1830650"/>
            <a:chExt cx="10496974" cy="971781"/>
          </a:xfrm>
        </p:grpSpPr>
        <p:sp>
          <p:nvSpPr>
            <p:cNvPr id="35" name="Rectangle 34">
              <a:extLst>
                <a:ext uri="{FF2B5EF4-FFF2-40B4-BE49-F238E27FC236}">
                  <a16:creationId xmlns:a16="http://schemas.microsoft.com/office/drawing/2014/main" id="{993E962C-6B44-22F1-1704-56E0C00E49F7}"/>
                </a:ext>
              </a:extLst>
            </p:cNvPr>
            <p:cNvSpPr/>
            <p:nvPr/>
          </p:nvSpPr>
          <p:spPr>
            <a:xfrm>
              <a:off x="1381760" y="1830650"/>
              <a:ext cx="10496974" cy="444325"/>
            </a:xfrm>
            <a:prstGeom prst="rect">
              <a:avLst/>
            </a:prstGeom>
            <a:solidFill>
              <a:srgbClr val="FFC000">
                <a:alpha val="2255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F8AAE35-B850-4709-053F-750496DA62A5}"/>
                </a:ext>
              </a:extLst>
            </p:cNvPr>
            <p:cNvSpPr/>
            <p:nvPr/>
          </p:nvSpPr>
          <p:spPr>
            <a:xfrm>
              <a:off x="1381760" y="2447385"/>
              <a:ext cx="10496974" cy="355046"/>
            </a:xfrm>
            <a:prstGeom prst="rect">
              <a:avLst/>
            </a:prstGeom>
            <a:solidFill>
              <a:srgbClr val="FFC000">
                <a:alpha val="2255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7" name="Rectangle 36">
            <a:extLst>
              <a:ext uri="{FF2B5EF4-FFF2-40B4-BE49-F238E27FC236}">
                <a16:creationId xmlns:a16="http://schemas.microsoft.com/office/drawing/2014/main" id="{7C2E2B08-6971-FB7F-F70E-01E662DE0812}"/>
              </a:ext>
            </a:extLst>
          </p:cNvPr>
          <p:cNvSpPr/>
          <p:nvPr/>
        </p:nvSpPr>
        <p:spPr>
          <a:xfrm>
            <a:off x="1421618" y="2898375"/>
            <a:ext cx="10496974" cy="62435"/>
          </a:xfrm>
          <a:prstGeom prst="rect">
            <a:avLst/>
          </a:prstGeom>
          <a:solidFill>
            <a:srgbClr val="C00000">
              <a:alpha val="22553"/>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9463FD96-C333-AD80-D205-EF60AB694AB6}"/>
              </a:ext>
            </a:extLst>
          </p:cNvPr>
          <p:cNvSpPr/>
          <p:nvPr/>
        </p:nvSpPr>
        <p:spPr>
          <a:xfrm>
            <a:off x="418952" y="3426244"/>
            <a:ext cx="11648221" cy="11603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15405BB1-F122-37CB-3B01-887E2C3E0969}"/>
              </a:ext>
            </a:extLst>
          </p:cNvPr>
          <p:cNvSpPr/>
          <p:nvPr/>
        </p:nvSpPr>
        <p:spPr>
          <a:xfrm>
            <a:off x="1147061" y="2308619"/>
            <a:ext cx="265905" cy="265905"/>
          </a:xfrm>
          <a:prstGeom prst="ellipse">
            <a:avLst/>
          </a:prstGeom>
          <a:noFill/>
          <a:ln w="222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66BCBDC-F445-F2FC-B77F-52C42F5DCFEC}"/>
              </a:ext>
            </a:extLst>
          </p:cNvPr>
          <p:cNvSpPr/>
          <p:nvPr/>
        </p:nvSpPr>
        <p:spPr>
          <a:xfrm>
            <a:off x="1129304" y="3068592"/>
            <a:ext cx="265905" cy="265905"/>
          </a:xfrm>
          <a:prstGeom prst="ellipse">
            <a:avLst/>
          </a:prstGeom>
          <a:noFill/>
          <a:ln w="222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3EA5591-0684-02B9-44D5-AA8F68B9FF1F}"/>
              </a:ext>
            </a:extLst>
          </p:cNvPr>
          <p:cNvSpPr/>
          <p:nvPr/>
        </p:nvSpPr>
        <p:spPr>
          <a:xfrm>
            <a:off x="1115855" y="3423435"/>
            <a:ext cx="265905" cy="265905"/>
          </a:xfrm>
          <a:prstGeom prst="ellipse">
            <a:avLst/>
          </a:prstGeom>
          <a:noFill/>
          <a:ln w="222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248D1D5B-D301-0D6E-0928-953B2140B9AA}"/>
              </a:ext>
            </a:extLst>
          </p:cNvPr>
          <p:cNvSpPr/>
          <p:nvPr/>
        </p:nvSpPr>
        <p:spPr>
          <a:xfrm>
            <a:off x="1071464" y="4334329"/>
            <a:ext cx="265905" cy="265905"/>
          </a:xfrm>
          <a:prstGeom prst="ellipse">
            <a:avLst/>
          </a:prstGeom>
          <a:noFill/>
          <a:ln w="222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2871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3" presetClass="exit" presetSubtype="10" fill="hold" grpId="0" nodeType="clickEffect">
                                  <p:stCondLst>
                                    <p:cond delay="0"/>
                                  </p:stCondLst>
                                  <p:childTnLst>
                                    <p:animEffect transition="out" filter="blinds(horizontal)">
                                      <p:cBhvr>
                                        <p:cTn id="18" dur="500"/>
                                        <p:tgtEl>
                                          <p:spTgt spid="38"/>
                                        </p:tgtEl>
                                      </p:cBhvr>
                                    </p:animEffect>
                                    <p:set>
                                      <p:cBhvr>
                                        <p:cTn id="19" dur="1" fill="hold">
                                          <p:stCondLst>
                                            <p:cond delay="499"/>
                                          </p:stCondLst>
                                        </p:cTn>
                                        <p:tgtEl>
                                          <p:spTgt spid="38"/>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7" grpId="0" animBg="1"/>
      <p:bldP spid="8" grpId="0" animBg="1"/>
      <p:bldP spid="9" grpId="0" animBg="1"/>
      <p:bldP spid="1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880B1-8AA7-FC4D-2424-2148941721D8}"/>
              </a:ext>
            </a:extLst>
          </p:cNvPr>
          <p:cNvSpPr>
            <a:spLocks noGrp="1"/>
          </p:cNvSpPr>
          <p:nvPr>
            <p:ph type="title"/>
          </p:nvPr>
        </p:nvSpPr>
        <p:spPr/>
        <p:txBody>
          <a:bodyPr>
            <a:normAutofit fontScale="90000"/>
          </a:bodyPr>
          <a:lstStyle/>
          <a:p>
            <a:r>
              <a:rPr lang="en-US" dirty="0"/>
              <a:t>Conformer Quantization</a:t>
            </a:r>
          </a:p>
        </p:txBody>
      </p:sp>
      <p:sp>
        <p:nvSpPr>
          <p:cNvPr id="3" name="Text Placeholder 2">
            <a:extLst>
              <a:ext uri="{FF2B5EF4-FFF2-40B4-BE49-F238E27FC236}">
                <a16:creationId xmlns:a16="http://schemas.microsoft.com/office/drawing/2014/main" id="{1B60865C-1EB8-F793-3F3C-BA8C1732A7FF}"/>
              </a:ext>
            </a:extLst>
          </p:cNvPr>
          <p:cNvSpPr>
            <a:spLocks noGrp="1"/>
          </p:cNvSpPr>
          <p:nvPr>
            <p:ph type="body" sz="quarter" idx="15"/>
          </p:nvPr>
        </p:nvSpPr>
        <p:spPr/>
        <p:txBody>
          <a:bodyPr/>
          <a:lstStyle/>
          <a:p>
            <a:r>
              <a:rPr lang="en-US" dirty="0"/>
              <a:t>8-bit post-training quantization is lossy</a:t>
            </a:r>
          </a:p>
        </p:txBody>
      </p:sp>
      <p:sp>
        <p:nvSpPr>
          <p:cNvPr id="4" name="Content Placeholder 3">
            <a:extLst>
              <a:ext uri="{FF2B5EF4-FFF2-40B4-BE49-F238E27FC236}">
                <a16:creationId xmlns:a16="http://schemas.microsoft.com/office/drawing/2014/main" id="{516EE1A1-BD30-4734-D686-A3C33DA7D279}"/>
              </a:ext>
            </a:extLst>
          </p:cNvPr>
          <p:cNvSpPr>
            <a:spLocks noGrp="1"/>
          </p:cNvSpPr>
          <p:nvPr>
            <p:ph idx="1"/>
          </p:nvPr>
        </p:nvSpPr>
        <p:spPr/>
        <p:txBody>
          <a:bodyPr/>
          <a:lstStyle/>
          <a:p>
            <a:r>
              <a:rPr lang="en-US" dirty="0"/>
              <a:t>How much accuracy loss exactly is from 8-bit PTQ?</a:t>
            </a:r>
          </a:p>
          <a:p>
            <a:endParaRPr lang="en-US" dirty="0"/>
          </a:p>
        </p:txBody>
      </p:sp>
      <p:sp>
        <p:nvSpPr>
          <p:cNvPr id="5" name="Text Placeholder 4">
            <a:extLst>
              <a:ext uri="{FF2B5EF4-FFF2-40B4-BE49-F238E27FC236}">
                <a16:creationId xmlns:a16="http://schemas.microsoft.com/office/drawing/2014/main" id="{13EF3707-A921-FEFE-531E-46B754D34D86}"/>
              </a:ext>
            </a:extLst>
          </p:cNvPr>
          <p:cNvSpPr>
            <a:spLocks noGrp="1"/>
          </p:cNvSpPr>
          <p:nvPr>
            <p:ph type="body" sz="quarter" idx="14"/>
          </p:nvPr>
        </p:nvSpPr>
        <p:spPr/>
        <p:txBody>
          <a:bodyPr/>
          <a:lstStyle/>
          <a:p>
            <a:r>
              <a:rPr lang="en-US" dirty="0"/>
              <a:t>https://</a:t>
            </a:r>
            <a:r>
              <a:rPr lang="en-US" dirty="0" err="1"/>
              <a:t>blueflame-eu.aka.amazon.com</a:t>
            </a:r>
            <a:r>
              <a:rPr lang="en-US" dirty="0"/>
              <a:t>/execution/00ae93c7-5b14-45bd-8fd4-b1ab5f690d56</a:t>
            </a:r>
          </a:p>
        </p:txBody>
      </p:sp>
      <p:sp>
        <p:nvSpPr>
          <p:cNvPr id="6" name="Text Placeholder 5">
            <a:extLst>
              <a:ext uri="{FF2B5EF4-FFF2-40B4-BE49-F238E27FC236}">
                <a16:creationId xmlns:a16="http://schemas.microsoft.com/office/drawing/2014/main" id="{52158288-228B-83A3-3F25-FAD354C8103E}"/>
              </a:ext>
            </a:extLst>
          </p:cNvPr>
          <p:cNvSpPr>
            <a:spLocks noGrp="1"/>
          </p:cNvSpPr>
          <p:nvPr>
            <p:ph type="body" sz="quarter" idx="17"/>
          </p:nvPr>
        </p:nvSpPr>
        <p:spPr/>
        <p:txBody>
          <a:bodyPr/>
          <a:lstStyle/>
          <a:p>
            <a:endParaRPr lang="en-US"/>
          </a:p>
        </p:txBody>
      </p:sp>
      <p:graphicFrame>
        <p:nvGraphicFramePr>
          <p:cNvPr id="7" name="Table 7">
            <a:extLst>
              <a:ext uri="{FF2B5EF4-FFF2-40B4-BE49-F238E27FC236}">
                <a16:creationId xmlns:a16="http://schemas.microsoft.com/office/drawing/2014/main" id="{188F0EA1-B7FB-7600-F63F-C1A349519167}"/>
              </a:ext>
            </a:extLst>
          </p:cNvPr>
          <p:cNvGraphicFramePr>
            <a:graphicFrameLocks noGrp="1"/>
          </p:cNvGraphicFramePr>
          <p:nvPr>
            <p:extLst>
              <p:ext uri="{D42A27DB-BD31-4B8C-83A1-F6EECF244321}">
                <p14:modId xmlns:p14="http://schemas.microsoft.com/office/powerpoint/2010/main" val="3544477932"/>
              </p:ext>
            </p:extLst>
          </p:nvPr>
        </p:nvGraphicFramePr>
        <p:xfrm>
          <a:off x="1506779" y="4675077"/>
          <a:ext cx="8903730" cy="1483360"/>
        </p:xfrm>
        <a:graphic>
          <a:graphicData uri="http://schemas.openxmlformats.org/drawingml/2006/table">
            <a:tbl>
              <a:tblPr firstRow="1" bandRow="1">
                <a:tableStyleId>{EB344D84-9AFB-497E-A393-DC336BA19D2E}</a:tableStyleId>
              </a:tblPr>
              <a:tblGrid>
                <a:gridCol w="2525229">
                  <a:extLst>
                    <a:ext uri="{9D8B030D-6E8A-4147-A177-3AD203B41FA5}">
                      <a16:colId xmlns:a16="http://schemas.microsoft.com/office/drawing/2014/main" val="517521096"/>
                    </a:ext>
                  </a:extLst>
                </a:gridCol>
                <a:gridCol w="1794144">
                  <a:extLst>
                    <a:ext uri="{9D8B030D-6E8A-4147-A177-3AD203B41FA5}">
                      <a16:colId xmlns:a16="http://schemas.microsoft.com/office/drawing/2014/main" val="488055393"/>
                    </a:ext>
                  </a:extLst>
                </a:gridCol>
                <a:gridCol w="1729946">
                  <a:extLst>
                    <a:ext uri="{9D8B030D-6E8A-4147-A177-3AD203B41FA5}">
                      <a16:colId xmlns:a16="http://schemas.microsoft.com/office/drawing/2014/main" val="2195495689"/>
                    </a:ext>
                  </a:extLst>
                </a:gridCol>
                <a:gridCol w="2854411">
                  <a:extLst>
                    <a:ext uri="{9D8B030D-6E8A-4147-A177-3AD203B41FA5}">
                      <a16:colId xmlns:a16="http://schemas.microsoft.com/office/drawing/2014/main" val="197791356"/>
                    </a:ext>
                  </a:extLst>
                </a:gridCol>
              </a:tblGrid>
              <a:tr h="370840">
                <a:tc>
                  <a:txBody>
                    <a:bodyPr/>
                    <a:lstStyle/>
                    <a:p>
                      <a:r>
                        <a:rPr lang="en-US" dirty="0"/>
                        <a:t>Test set</a:t>
                      </a:r>
                    </a:p>
                  </a:txBody>
                  <a:tcPr/>
                </a:tc>
                <a:tc>
                  <a:txBody>
                    <a:bodyPr/>
                    <a:lstStyle/>
                    <a:p>
                      <a:pPr algn="ctr"/>
                      <a:r>
                        <a:rPr lang="en-US" dirty="0"/>
                        <a:t>INT8</a:t>
                      </a:r>
                    </a:p>
                  </a:txBody>
                  <a:tcPr/>
                </a:tc>
                <a:tc>
                  <a:txBody>
                    <a:bodyPr/>
                    <a:lstStyle/>
                    <a:p>
                      <a:pPr algn="ctr"/>
                      <a:r>
                        <a:rPr lang="en-US" dirty="0"/>
                        <a:t>FP32</a:t>
                      </a:r>
                    </a:p>
                  </a:txBody>
                  <a:tcPr/>
                </a:tc>
                <a:tc>
                  <a:txBody>
                    <a:bodyPr/>
                    <a:lstStyle/>
                    <a:p>
                      <a:pPr algn="ctr"/>
                      <a:r>
                        <a:rPr lang="en-US" dirty="0"/>
                        <a:t>WERR (FP32 </a:t>
                      </a:r>
                      <a:r>
                        <a:rPr lang="en-US" dirty="0" err="1"/>
                        <a:t>v.s</a:t>
                      </a:r>
                      <a:r>
                        <a:rPr lang="en-US" dirty="0"/>
                        <a:t>. INT8)</a:t>
                      </a:r>
                    </a:p>
                  </a:txBody>
                  <a:tcPr/>
                </a:tc>
                <a:extLst>
                  <a:ext uri="{0D108BD9-81ED-4DB2-BD59-A6C34878D82A}">
                    <a16:rowId xmlns:a16="http://schemas.microsoft.com/office/drawing/2014/main" val="3770126420"/>
                  </a:ext>
                </a:extLst>
              </a:tr>
              <a:tr h="370840">
                <a:tc>
                  <a:txBody>
                    <a:bodyPr/>
                    <a:lstStyle/>
                    <a:p>
                      <a:r>
                        <a:rPr lang="en-US" dirty="0" err="1"/>
                        <a:t>tail_golden_live</a:t>
                      </a:r>
                      <a:endParaRPr lang="en-US" dirty="0"/>
                    </a:p>
                  </a:txBody>
                  <a:tcPr/>
                </a:tc>
                <a:tc>
                  <a:txBody>
                    <a:bodyPr/>
                    <a:lstStyle/>
                    <a:p>
                      <a:pPr algn="ctr"/>
                      <a:r>
                        <a:rPr lang="en-US" dirty="0"/>
                        <a:t>4.93</a:t>
                      </a:r>
                    </a:p>
                  </a:txBody>
                  <a:tcPr/>
                </a:tc>
                <a:tc>
                  <a:txBody>
                    <a:bodyPr/>
                    <a:lstStyle/>
                    <a:p>
                      <a:pPr algn="ctr"/>
                      <a:r>
                        <a:rPr lang="en-US" dirty="0"/>
                        <a:t>4.7</a:t>
                      </a:r>
                    </a:p>
                  </a:txBody>
                  <a:tcPr/>
                </a:tc>
                <a:tc>
                  <a:txBody>
                    <a:bodyPr/>
                    <a:lstStyle/>
                    <a:p>
                      <a:pPr algn="ctr"/>
                      <a:r>
                        <a:rPr lang="en-US" dirty="0"/>
                        <a:t>5</a:t>
                      </a:r>
                    </a:p>
                  </a:txBody>
                  <a:tcPr/>
                </a:tc>
                <a:extLst>
                  <a:ext uri="{0D108BD9-81ED-4DB2-BD59-A6C34878D82A}">
                    <a16:rowId xmlns:a16="http://schemas.microsoft.com/office/drawing/2014/main" val="2427734517"/>
                  </a:ext>
                </a:extLst>
              </a:tr>
              <a:tr h="370840">
                <a:tc>
                  <a:txBody>
                    <a:bodyPr/>
                    <a:lstStyle/>
                    <a:p>
                      <a:r>
                        <a:rPr lang="en-US" dirty="0" err="1"/>
                        <a:t>wbr</a:t>
                      </a:r>
                      <a:endParaRPr lang="en-US" dirty="0"/>
                    </a:p>
                  </a:txBody>
                  <a:tcPr/>
                </a:tc>
                <a:tc>
                  <a:txBody>
                    <a:bodyPr/>
                    <a:lstStyle/>
                    <a:p>
                      <a:pPr algn="ctr"/>
                      <a:r>
                        <a:rPr lang="en-US" sz="1800" b="0" kern="1200" dirty="0">
                          <a:solidFill>
                            <a:schemeClr val="dk1"/>
                          </a:solidFill>
                          <a:effectLst/>
                        </a:rPr>
                        <a:t>7.69</a:t>
                      </a:r>
                      <a:endParaRPr lang="en-US" dirty="0"/>
                    </a:p>
                  </a:txBody>
                  <a:tcPr/>
                </a:tc>
                <a:tc>
                  <a:txBody>
                    <a:bodyPr/>
                    <a:lstStyle/>
                    <a:p>
                      <a:pPr algn="ctr"/>
                      <a:r>
                        <a:rPr lang="en-US" sz="1800" b="0" kern="1200" dirty="0">
                          <a:solidFill>
                            <a:schemeClr val="dk1"/>
                          </a:solidFill>
                          <a:effectLst/>
                        </a:rPr>
                        <a:t>7.63</a:t>
                      </a:r>
                      <a:endParaRPr lang="en-US" dirty="0"/>
                    </a:p>
                  </a:txBody>
                  <a:tcPr/>
                </a:tc>
                <a:tc>
                  <a:txBody>
                    <a:bodyPr/>
                    <a:lstStyle/>
                    <a:p>
                      <a:pPr algn="ctr"/>
                      <a:r>
                        <a:rPr lang="en-US" dirty="0"/>
                        <a:t>1</a:t>
                      </a:r>
                    </a:p>
                  </a:txBody>
                  <a:tcPr/>
                </a:tc>
                <a:extLst>
                  <a:ext uri="{0D108BD9-81ED-4DB2-BD59-A6C34878D82A}">
                    <a16:rowId xmlns:a16="http://schemas.microsoft.com/office/drawing/2014/main" val="58066852"/>
                  </a:ext>
                </a:extLst>
              </a:tr>
              <a:tr h="370840">
                <a:tc>
                  <a:txBody>
                    <a:bodyPr/>
                    <a:lstStyle/>
                    <a:p>
                      <a:r>
                        <a:rPr lang="en-US" dirty="0"/>
                        <a:t>system_multiturn_2022</a:t>
                      </a:r>
                    </a:p>
                  </a:txBody>
                  <a:tcPr/>
                </a:tc>
                <a:tc>
                  <a:txBody>
                    <a:bodyPr/>
                    <a:lstStyle/>
                    <a:p>
                      <a:pPr algn="ctr"/>
                      <a:r>
                        <a:rPr lang="en-US" sz="1800" b="0" kern="1200" dirty="0">
                          <a:solidFill>
                            <a:schemeClr val="dk1"/>
                          </a:solidFill>
                          <a:effectLst/>
                        </a:rPr>
                        <a:t>10.22</a:t>
                      </a:r>
                      <a:endParaRPr lang="en-US" dirty="0"/>
                    </a:p>
                  </a:txBody>
                  <a:tcPr/>
                </a:tc>
                <a:tc>
                  <a:txBody>
                    <a:bodyPr/>
                    <a:lstStyle/>
                    <a:p>
                      <a:pPr algn="ctr"/>
                      <a:r>
                        <a:rPr lang="en-US" sz="1800" b="0" kern="1200" dirty="0">
                          <a:solidFill>
                            <a:schemeClr val="dk1"/>
                          </a:solidFill>
                          <a:effectLst/>
                        </a:rPr>
                        <a:t>10.15</a:t>
                      </a:r>
                      <a:endParaRPr lang="en-US" dirty="0"/>
                    </a:p>
                  </a:txBody>
                  <a:tcPr/>
                </a:tc>
                <a:tc>
                  <a:txBody>
                    <a:bodyPr/>
                    <a:lstStyle/>
                    <a:p>
                      <a:pPr algn="ctr"/>
                      <a:r>
                        <a:rPr lang="en-US" dirty="0"/>
                        <a:t>1</a:t>
                      </a:r>
                    </a:p>
                  </a:txBody>
                  <a:tcPr/>
                </a:tc>
                <a:extLst>
                  <a:ext uri="{0D108BD9-81ED-4DB2-BD59-A6C34878D82A}">
                    <a16:rowId xmlns:a16="http://schemas.microsoft.com/office/drawing/2014/main" val="3662450950"/>
                  </a:ext>
                </a:extLst>
              </a:tr>
            </a:tbl>
          </a:graphicData>
        </a:graphic>
      </p:graphicFrame>
      <p:grpSp>
        <p:nvGrpSpPr>
          <p:cNvPr id="8" name="Group 7">
            <a:extLst>
              <a:ext uri="{FF2B5EF4-FFF2-40B4-BE49-F238E27FC236}">
                <a16:creationId xmlns:a16="http://schemas.microsoft.com/office/drawing/2014/main" id="{377D9E77-C7D0-A220-9B1B-78566816EC7E}"/>
              </a:ext>
            </a:extLst>
          </p:cNvPr>
          <p:cNvGrpSpPr/>
          <p:nvPr/>
        </p:nvGrpSpPr>
        <p:grpSpPr>
          <a:xfrm>
            <a:off x="1349180" y="1943756"/>
            <a:ext cx="1553792" cy="1134688"/>
            <a:chOff x="721432" y="1755465"/>
            <a:chExt cx="1553792" cy="1134688"/>
          </a:xfrm>
        </p:grpSpPr>
        <p:sp>
          <p:nvSpPr>
            <p:cNvPr id="9" name="Rounded Rectangle 8">
              <a:extLst>
                <a:ext uri="{FF2B5EF4-FFF2-40B4-BE49-F238E27FC236}">
                  <a16:creationId xmlns:a16="http://schemas.microsoft.com/office/drawing/2014/main" id="{C359FD5F-A8CF-277A-4753-466D70DB1C93}"/>
                </a:ext>
              </a:extLst>
            </p:cNvPr>
            <p:cNvSpPr/>
            <p:nvPr/>
          </p:nvSpPr>
          <p:spPr>
            <a:xfrm>
              <a:off x="721432" y="1922998"/>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Conformer training in </a:t>
              </a:r>
              <a:r>
                <a:rPr lang="en-US" dirty="0" err="1"/>
                <a:t>Phasa</a:t>
              </a:r>
              <a:endParaRPr lang="en-US" dirty="0"/>
            </a:p>
          </p:txBody>
        </p:sp>
        <p:sp>
          <p:nvSpPr>
            <p:cNvPr id="10" name="Rounded Rectangle 9">
              <a:extLst>
                <a:ext uri="{FF2B5EF4-FFF2-40B4-BE49-F238E27FC236}">
                  <a16:creationId xmlns:a16="http://schemas.microsoft.com/office/drawing/2014/main" id="{8F25C45E-1A46-87E8-2BDD-8BB739CE016C}"/>
                </a:ext>
              </a:extLst>
            </p:cNvPr>
            <p:cNvSpPr/>
            <p:nvPr/>
          </p:nvSpPr>
          <p:spPr>
            <a:xfrm>
              <a:off x="1470380" y="1755465"/>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FP32</a:t>
              </a:r>
            </a:p>
          </p:txBody>
        </p:sp>
      </p:grpSp>
      <p:grpSp>
        <p:nvGrpSpPr>
          <p:cNvPr id="11" name="Group 10">
            <a:extLst>
              <a:ext uri="{FF2B5EF4-FFF2-40B4-BE49-F238E27FC236}">
                <a16:creationId xmlns:a16="http://schemas.microsoft.com/office/drawing/2014/main" id="{ACEBA16D-4D17-343E-4F08-05519CA31588}"/>
              </a:ext>
            </a:extLst>
          </p:cNvPr>
          <p:cNvGrpSpPr/>
          <p:nvPr/>
        </p:nvGrpSpPr>
        <p:grpSpPr>
          <a:xfrm>
            <a:off x="2913858" y="1943756"/>
            <a:ext cx="1868278" cy="1134688"/>
            <a:chOff x="2286110" y="1755465"/>
            <a:chExt cx="1868278" cy="1134688"/>
          </a:xfrm>
        </p:grpSpPr>
        <p:sp>
          <p:nvSpPr>
            <p:cNvPr id="12" name="Rounded Rectangle 11">
              <a:extLst>
                <a:ext uri="{FF2B5EF4-FFF2-40B4-BE49-F238E27FC236}">
                  <a16:creationId xmlns:a16="http://schemas.microsoft.com/office/drawing/2014/main" id="{6FB643D0-A324-8269-79F3-806B6EE7639F}"/>
                </a:ext>
              </a:extLst>
            </p:cNvPr>
            <p:cNvSpPr/>
            <p:nvPr/>
          </p:nvSpPr>
          <p:spPr>
            <a:xfrm>
              <a:off x="2600596" y="1922998"/>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Serialization in </a:t>
              </a:r>
              <a:r>
                <a:rPr lang="en-US" dirty="0" err="1"/>
                <a:t>Phasa</a:t>
              </a:r>
              <a:endParaRPr lang="en-US" dirty="0"/>
            </a:p>
          </p:txBody>
        </p:sp>
        <p:sp>
          <p:nvSpPr>
            <p:cNvPr id="13" name="Rounded Rectangle 12">
              <a:extLst>
                <a:ext uri="{FF2B5EF4-FFF2-40B4-BE49-F238E27FC236}">
                  <a16:creationId xmlns:a16="http://schemas.microsoft.com/office/drawing/2014/main" id="{C79F0A68-67CA-5AC0-9756-3E1F503433BF}"/>
                </a:ext>
              </a:extLst>
            </p:cNvPr>
            <p:cNvSpPr/>
            <p:nvPr/>
          </p:nvSpPr>
          <p:spPr>
            <a:xfrm>
              <a:off x="3371737" y="1755465"/>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FP32</a:t>
              </a:r>
            </a:p>
          </p:txBody>
        </p:sp>
        <p:cxnSp>
          <p:nvCxnSpPr>
            <p:cNvPr id="14" name="Straight Arrow Connector 13">
              <a:extLst>
                <a:ext uri="{FF2B5EF4-FFF2-40B4-BE49-F238E27FC236}">
                  <a16:creationId xmlns:a16="http://schemas.microsoft.com/office/drawing/2014/main" id="{5F50F913-909D-A863-8EE2-149CCA610CE5}"/>
                </a:ext>
              </a:extLst>
            </p:cNvPr>
            <p:cNvCxnSpPr/>
            <p:nvPr/>
          </p:nvCxnSpPr>
          <p:spPr>
            <a:xfrm>
              <a:off x="2286110" y="2406576"/>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0D64D0CF-E9E4-D9A1-6CFD-21BA20C29837}"/>
              </a:ext>
            </a:extLst>
          </p:cNvPr>
          <p:cNvGrpSpPr/>
          <p:nvPr/>
        </p:nvGrpSpPr>
        <p:grpSpPr>
          <a:xfrm>
            <a:off x="4782136" y="1943756"/>
            <a:ext cx="1879164" cy="1154937"/>
            <a:chOff x="4154388" y="1755465"/>
            <a:chExt cx="1879164" cy="1154937"/>
          </a:xfrm>
        </p:grpSpPr>
        <p:sp>
          <p:nvSpPr>
            <p:cNvPr id="16" name="Rounded Rectangle 15">
              <a:extLst>
                <a:ext uri="{FF2B5EF4-FFF2-40B4-BE49-F238E27FC236}">
                  <a16:creationId xmlns:a16="http://schemas.microsoft.com/office/drawing/2014/main" id="{BAEC639B-DFFB-20E0-17C8-DC4E7652B474}"/>
                </a:ext>
              </a:extLst>
            </p:cNvPr>
            <p:cNvSpPr/>
            <p:nvPr/>
          </p:nvSpPr>
          <p:spPr>
            <a:xfrm>
              <a:off x="4479760" y="1943247"/>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IL in </a:t>
              </a:r>
              <a:r>
                <a:rPr lang="en-US" dirty="0" err="1"/>
                <a:t>Phasa</a:t>
              </a:r>
              <a:endParaRPr lang="en-US" dirty="0"/>
            </a:p>
          </p:txBody>
        </p:sp>
        <p:sp>
          <p:nvSpPr>
            <p:cNvPr id="17" name="Rounded Rectangle 16">
              <a:extLst>
                <a:ext uri="{FF2B5EF4-FFF2-40B4-BE49-F238E27FC236}">
                  <a16:creationId xmlns:a16="http://schemas.microsoft.com/office/drawing/2014/main" id="{52E3C7BE-93E0-DB59-3E18-50991FC37B97}"/>
                </a:ext>
              </a:extLst>
            </p:cNvPr>
            <p:cNvSpPr/>
            <p:nvPr/>
          </p:nvSpPr>
          <p:spPr>
            <a:xfrm>
              <a:off x="5207228" y="1755465"/>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FP32</a:t>
              </a:r>
            </a:p>
          </p:txBody>
        </p:sp>
        <p:cxnSp>
          <p:nvCxnSpPr>
            <p:cNvPr id="18" name="Straight Arrow Connector 17">
              <a:extLst>
                <a:ext uri="{FF2B5EF4-FFF2-40B4-BE49-F238E27FC236}">
                  <a16:creationId xmlns:a16="http://schemas.microsoft.com/office/drawing/2014/main" id="{B043F635-3863-33D7-15E8-F8D195B7371E}"/>
                </a:ext>
              </a:extLst>
            </p:cNvPr>
            <p:cNvCxnSpPr/>
            <p:nvPr/>
          </p:nvCxnSpPr>
          <p:spPr>
            <a:xfrm>
              <a:off x="4154388" y="2406576"/>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B9B6D9C7-308D-E785-BF5D-8C671B2F059E}"/>
              </a:ext>
            </a:extLst>
          </p:cNvPr>
          <p:cNvGrpSpPr/>
          <p:nvPr/>
        </p:nvGrpSpPr>
        <p:grpSpPr>
          <a:xfrm>
            <a:off x="6661300" y="1943756"/>
            <a:ext cx="1884919" cy="1134688"/>
            <a:chOff x="6033552" y="1755465"/>
            <a:chExt cx="1884919" cy="1134688"/>
          </a:xfrm>
        </p:grpSpPr>
        <p:sp>
          <p:nvSpPr>
            <p:cNvPr id="20" name="Rounded Rectangle 19">
              <a:extLst>
                <a:ext uri="{FF2B5EF4-FFF2-40B4-BE49-F238E27FC236}">
                  <a16:creationId xmlns:a16="http://schemas.microsoft.com/office/drawing/2014/main" id="{63964989-212F-72C4-36DB-E6F99225F282}"/>
                </a:ext>
              </a:extLst>
            </p:cNvPr>
            <p:cNvSpPr/>
            <p:nvPr/>
          </p:nvSpPr>
          <p:spPr>
            <a:xfrm>
              <a:off x="6358924" y="1922998"/>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EB in </a:t>
              </a:r>
              <a:r>
                <a:rPr lang="en-US" dirty="0" err="1"/>
                <a:t>Phasa</a:t>
              </a:r>
              <a:endParaRPr lang="en-US" dirty="0"/>
            </a:p>
          </p:txBody>
        </p:sp>
        <p:sp>
          <p:nvSpPr>
            <p:cNvPr id="21" name="Rounded Rectangle 20">
              <a:extLst>
                <a:ext uri="{FF2B5EF4-FFF2-40B4-BE49-F238E27FC236}">
                  <a16:creationId xmlns:a16="http://schemas.microsoft.com/office/drawing/2014/main" id="{85F9A1F3-C95D-63D7-2151-4B2A2C429368}"/>
                </a:ext>
              </a:extLst>
            </p:cNvPr>
            <p:cNvSpPr/>
            <p:nvPr/>
          </p:nvSpPr>
          <p:spPr>
            <a:xfrm>
              <a:off x="7135820" y="1755465"/>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FP32</a:t>
              </a:r>
            </a:p>
          </p:txBody>
        </p:sp>
        <p:cxnSp>
          <p:nvCxnSpPr>
            <p:cNvPr id="22" name="Straight Arrow Connector 21">
              <a:extLst>
                <a:ext uri="{FF2B5EF4-FFF2-40B4-BE49-F238E27FC236}">
                  <a16:creationId xmlns:a16="http://schemas.microsoft.com/office/drawing/2014/main" id="{FBF39397-725B-CDC0-891B-0E2F09B5D7C0}"/>
                </a:ext>
              </a:extLst>
            </p:cNvPr>
            <p:cNvCxnSpPr/>
            <p:nvPr/>
          </p:nvCxnSpPr>
          <p:spPr>
            <a:xfrm>
              <a:off x="6033552" y="2406576"/>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BF6299B3-6F67-65F4-1D27-C8878D3B3B86}"/>
              </a:ext>
            </a:extLst>
          </p:cNvPr>
          <p:cNvGrpSpPr/>
          <p:nvPr/>
        </p:nvGrpSpPr>
        <p:grpSpPr>
          <a:xfrm>
            <a:off x="8540464" y="1959741"/>
            <a:ext cx="1870045" cy="1118702"/>
            <a:chOff x="7912716" y="1771450"/>
            <a:chExt cx="1870045" cy="1118702"/>
          </a:xfrm>
        </p:grpSpPr>
        <p:sp>
          <p:nvSpPr>
            <p:cNvPr id="24" name="Rounded Rectangle 23">
              <a:extLst>
                <a:ext uri="{FF2B5EF4-FFF2-40B4-BE49-F238E27FC236}">
                  <a16:creationId xmlns:a16="http://schemas.microsoft.com/office/drawing/2014/main" id="{F373A1E4-48EE-67B8-E740-FB7A3A955506}"/>
                </a:ext>
              </a:extLst>
            </p:cNvPr>
            <p:cNvSpPr/>
            <p:nvPr/>
          </p:nvSpPr>
          <p:spPr>
            <a:xfrm>
              <a:off x="8223214" y="1922997"/>
              <a:ext cx="1553792" cy="967155"/>
            </a:xfrm>
            <a:prstGeom prst="roundRect">
              <a:avLst>
                <a:gd name="adj" fmla="val 3772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Packaging</a:t>
              </a:r>
            </a:p>
            <a:p>
              <a:pPr algn="ctr"/>
              <a:r>
                <a:rPr lang="en-US" dirty="0"/>
                <a:t>In DBS</a:t>
              </a:r>
            </a:p>
          </p:txBody>
        </p:sp>
        <p:sp>
          <p:nvSpPr>
            <p:cNvPr id="25" name="Rounded Rectangle 24">
              <a:extLst>
                <a:ext uri="{FF2B5EF4-FFF2-40B4-BE49-F238E27FC236}">
                  <a16:creationId xmlns:a16="http://schemas.microsoft.com/office/drawing/2014/main" id="{5E65665E-5709-3277-7985-85E4D16F257F}"/>
                </a:ext>
              </a:extLst>
            </p:cNvPr>
            <p:cNvSpPr/>
            <p:nvPr/>
          </p:nvSpPr>
          <p:spPr>
            <a:xfrm>
              <a:off x="9000110" y="1771450"/>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INT8</a:t>
              </a:r>
            </a:p>
          </p:txBody>
        </p:sp>
        <p:cxnSp>
          <p:nvCxnSpPr>
            <p:cNvPr id="26" name="Straight Arrow Connector 25">
              <a:extLst>
                <a:ext uri="{FF2B5EF4-FFF2-40B4-BE49-F238E27FC236}">
                  <a16:creationId xmlns:a16="http://schemas.microsoft.com/office/drawing/2014/main" id="{E43B8820-1950-D16C-0DA7-7651D15D936C}"/>
                </a:ext>
              </a:extLst>
            </p:cNvPr>
            <p:cNvCxnSpPr/>
            <p:nvPr/>
          </p:nvCxnSpPr>
          <p:spPr>
            <a:xfrm>
              <a:off x="7912716" y="2412856"/>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7DC303CB-6323-2A0A-0386-17A5CEF81A36}"/>
              </a:ext>
            </a:extLst>
          </p:cNvPr>
          <p:cNvGrpSpPr/>
          <p:nvPr/>
        </p:nvGrpSpPr>
        <p:grpSpPr>
          <a:xfrm>
            <a:off x="8540464" y="2594867"/>
            <a:ext cx="1870045" cy="1645258"/>
            <a:chOff x="8540464" y="2594867"/>
            <a:chExt cx="1870045" cy="1645258"/>
          </a:xfrm>
        </p:grpSpPr>
        <p:cxnSp>
          <p:nvCxnSpPr>
            <p:cNvPr id="27" name="Straight Arrow Connector 26">
              <a:extLst>
                <a:ext uri="{FF2B5EF4-FFF2-40B4-BE49-F238E27FC236}">
                  <a16:creationId xmlns:a16="http://schemas.microsoft.com/office/drawing/2014/main" id="{84BF834D-61C0-15D6-B7F5-0A26012421A7}"/>
                </a:ext>
              </a:extLst>
            </p:cNvPr>
            <p:cNvCxnSpPr>
              <a:cxnSpLocks/>
              <a:stCxn id="20" idx="3"/>
              <a:endCxn id="30" idx="1"/>
            </p:cNvCxnSpPr>
            <p:nvPr/>
          </p:nvCxnSpPr>
          <p:spPr>
            <a:xfrm>
              <a:off x="8540464" y="2594867"/>
              <a:ext cx="310498" cy="1161681"/>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0" name="Rounded Rectangle 29">
              <a:extLst>
                <a:ext uri="{FF2B5EF4-FFF2-40B4-BE49-F238E27FC236}">
                  <a16:creationId xmlns:a16="http://schemas.microsoft.com/office/drawing/2014/main" id="{F9DE53CF-C841-E266-EC53-8241AF1D9DC4}"/>
                </a:ext>
              </a:extLst>
            </p:cNvPr>
            <p:cNvSpPr/>
            <p:nvPr/>
          </p:nvSpPr>
          <p:spPr>
            <a:xfrm>
              <a:off x="8850962" y="3272970"/>
              <a:ext cx="1553792" cy="967155"/>
            </a:xfrm>
            <a:prstGeom prst="roundRect">
              <a:avLst>
                <a:gd name="adj" fmla="val 3772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Packaging</a:t>
              </a:r>
            </a:p>
            <a:p>
              <a:pPr algn="ctr"/>
              <a:r>
                <a:rPr lang="en-US" dirty="0"/>
                <a:t>In DBS</a:t>
              </a:r>
            </a:p>
          </p:txBody>
        </p:sp>
        <p:sp>
          <p:nvSpPr>
            <p:cNvPr id="31" name="Rounded Rectangle 30">
              <a:extLst>
                <a:ext uri="{FF2B5EF4-FFF2-40B4-BE49-F238E27FC236}">
                  <a16:creationId xmlns:a16="http://schemas.microsoft.com/office/drawing/2014/main" id="{C9B3A00B-1CF2-0229-AFB0-D98A7317FCA1}"/>
                </a:ext>
              </a:extLst>
            </p:cNvPr>
            <p:cNvSpPr/>
            <p:nvPr/>
          </p:nvSpPr>
          <p:spPr>
            <a:xfrm>
              <a:off x="9627858" y="3121423"/>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FP32</a:t>
              </a:r>
            </a:p>
          </p:txBody>
        </p:sp>
      </p:grpSp>
    </p:spTree>
    <p:extLst>
      <p:ext uri="{BB962C8B-B14F-4D97-AF65-F5344CB8AC3E}">
        <p14:creationId xmlns:p14="http://schemas.microsoft.com/office/powerpoint/2010/main" val="2587272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880B1-8AA7-FC4D-2424-2148941721D8}"/>
              </a:ext>
            </a:extLst>
          </p:cNvPr>
          <p:cNvSpPr>
            <a:spLocks noGrp="1"/>
          </p:cNvSpPr>
          <p:nvPr>
            <p:ph type="title"/>
          </p:nvPr>
        </p:nvSpPr>
        <p:spPr/>
        <p:txBody>
          <a:bodyPr>
            <a:normAutofit fontScale="90000"/>
          </a:bodyPr>
          <a:lstStyle/>
          <a:p>
            <a:r>
              <a:rPr lang="en-US" dirty="0"/>
              <a:t>Conformer Quantization</a:t>
            </a:r>
          </a:p>
        </p:txBody>
      </p:sp>
      <p:sp>
        <p:nvSpPr>
          <p:cNvPr id="3" name="Text Placeholder 2">
            <a:extLst>
              <a:ext uri="{FF2B5EF4-FFF2-40B4-BE49-F238E27FC236}">
                <a16:creationId xmlns:a16="http://schemas.microsoft.com/office/drawing/2014/main" id="{1B60865C-1EB8-F793-3F3C-BA8C1732A7FF}"/>
              </a:ext>
            </a:extLst>
          </p:cNvPr>
          <p:cNvSpPr>
            <a:spLocks noGrp="1"/>
          </p:cNvSpPr>
          <p:nvPr>
            <p:ph type="body" sz="quarter" idx="15"/>
          </p:nvPr>
        </p:nvSpPr>
        <p:spPr/>
        <p:txBody>
          <a:bodyPr/>
          <a:lstStyle/>
          <a:p>
            <a:r>
              <a:rPr lang="en-US" dirty="0"/>
              <a:t>QAT+PTQ </a:t>
            </a:r>
            <a:r>
              <a:rPr lang="en-US" dirty="0" err="1"/>
              <a:t>v.s</a:t>
            </a:r>
            <a:r>
              <a:rPr lang="en-US" dirty="0"/>
              <a:t>. PTQ</a:t>
            </a:r>
          </a:p>
        </p:txBody>
      </p:sp>
      <p:sp>
        <p:nvSpPr>
          <p:cNvPr id="4" name="Content Placeholder 3">
            <a:extLst>
              <a:ext uri="{FF2B5EF4-FFF2-40B4-BE49-F238E27FC236}">
                <a16:creationId xmlns:a16="http://schemas.microsoft.com/office/drawing/2014/main" id="{516EE1A1-BD30-4734-D686-A3C33DA7D279}"/>
              </a:ext>
            </a:extLst>
          </p:cNvPr>
          <p:cNvSpPr>
            <a:spLocks noGrp="1"/>
          </p:cNvSpPr>
          <p:nvPr>
            <p:ph idx="1"/>
          </p:nvPr>
        </p:nvSpPr>
        <p:spPr/>
        <p:txBody>
          <a:bodyPr/>
          <a:lstStyle/>
          <a:p>
            <a:r>
              <a:rPr lang="en-US" dirty="0"/>
              <a:t>With QAT, the de-DE Conformer candidate shows 2-4% WERR after NB on </a:t>
            </a:r>
            <a:r>
              <a:rPr lang="en-US" dirty="0" err="1"/>
              <a:t>wbr</a:t>
            </a:r>
            <a:r>
              <a:rPr lang="en-US" dirty="0"/>
              <a:t>/tail/multiturn.</a:t>
            </a:r>
          </a:p>
          <a:p>
            <a:pPr lvl="1"/>
            <a:r>
              <a:rPr lang="en-US" dirty="0"/>
              <a:t>Disabling both LM passes, we still observe 1-4% WERR.</a:t>
            </a:r>
          </a:p>
          <a:p>
            <a:r>
              <a:rPr lang="en-US" dirty="0"/>
              <a:t>Just 1% WERR?</a:t>
            </a:r>
          </a:p>
          <a:p>
            <a:pPr lvl="1"/>
            <a:r>
              <a:rPr lang="en-US" dirty="0"/>
              <a:t>Reclaimed from quantization-induced loss</a:t>
            </a:r>
          </a:p>
          <a:p>
            <a:pPr lvl="1"/>
            <a:r>
              <a:rPr lang="en-US" dirty="0"/>
              <a:t>Same model capacity </a:t>
            </a:r>
          </a:p>
        </p:txBody>
      </p:sp>
      <p:sp>
        <p:nvSpPr>
          <p:cNvPr id="5" name="Text Placeholder 4">
            <a:extLst>
              <a:ext uri="{FF2B5EF4-FFF2-40B4-BE49-F238E27FC236}">
                <a16:creationId xmlns:a16="http://schemas.microsoft.com/office/drawing/2014/main" id="{13EF3707-A921-FEFE-531E-46B754D34D86}"/>
              </a:ext>
            </a:extLst>
          </p:cNvPr>
          <p:cNvSpPr>
            <a:spLocks noGrp="1"/>
          </p:cNvSpPr>
          <p:nvPr>
            <p:ph type="body" sz="quarter" idx="14"/>
          </p:nvPr>
        </p:nvSpPr>
        <p:spPr>
          <a:xfrm>
            <a:off x="3171332" y="6394912"/>
            <a:ext cx="8707402" cy="208382"/>
          </a:xfrm>
        </p:spPr>
        <p:txBody>
          <a:bodyPr/>
          <a:lstStyle/>
          <a:p>
            <a:r>
              <a:rPr lang="en-US" dirty="0">
                <a:hlinkClick r:id="rId3"/>
              </a:rPr>
              <a:t>https://blueflame-eu.aka.amazon.com/execution/96c616a0-2a55-4cae-bdc8-d4b829b4d068</a:t>
            </a:r>
            <a:endParaRPr lang="en-US" dirty="0"/>
          </a:p>
          <a:p>
            <a:r>
              <a:rPr lang="en-US" dirty="0"/>
              <a:t>(LM disabled) https://</a:t>
            </a:r>
            <a:r>
              <a:rPr lang="en-US" dirty="0" err="1"/>
              <a:t>blueflame-eu.aka.amazon.com</a:t>
            </a:r>
            <a:r>
              <a:rPr lang="en-US" dirty="0"/>
              <a:t>/execution/3cbde29c-9c37-4607-8e61-a6bc93f5a312</a:t>
            </a:r>
          </a:p>
        </p:txBody>
      </p:sp>
      <p:sp>
        <p:nvSpPr>
          <p:cNvPr id="6" name="Text Placeholder 5">
            <a:extLst>
              <a:ext uri="{FF2B5EF4-FFF2-40B4-BE49-F238E27FC236}">
                <a16:creationId xmlns:a16="http://schemas.microsoft.com/office/drawing/2014/main" id="{52158288-228B-83A3-3F25-FAD354C8103E}"/>
              </a:ext>
            </a:extLst>
          </p:cNvPr>
          <p:cNvSpPr>
            <a:spLocks noGrp="1"/>
          </p:cNvSpPr>
          <p:nvPr>
            <p:ph type="body" sz="quarter" idx="17"/>
          </p:nvPr>
        </p:nvSpPr>
        <p:spPr/>
        <p:txBody>
          <a:bodyPr/>
          <a:lstStyle/>
          <a:p>
            <a:endParaRPr lang="en-US"/>
          </a:p>
        </p:txBody>
      </p:sp>
      <p:sp>
        <p:nvSpPr>
          <p:cNvPr id="28" name="Rounded Rectangle 27">
            <a:extLst>
              <a:ext uri="{FF2B5EF4-FFF2-40B4-BE49-F238E27FC236}">
                <a16:creationId xmlns:a16="http://schemas.microsoft.com/office/drawing/2014/main" id="{26701778-063B-A8FA-7043-7A53ADEBADA7}"/>
              </a:ext>
            </a:extLst>
          </p:cNvPr>
          <p:cNvSpPr/>
          <p:nvPr/>
        </p:nvSpPr>
        <p:spPr>
          <a:xfrm>
            <a:off x="67249" y="5119668"/>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Conformer training in </a:t>
            </a:r>
            <a:r>
              <a:rPr lang="en-US" dirty="0" err="1"/>
              <a:t>Phasa</a:t>
            </a:r>
            <a:endParaRPr lang="en-US" dirty="0"/>
          </a:p>
        </p:txBody>
      </p:sp>
      <p:sp>
        <p:nvSpPr>
          <p:cNvPr id="29" name="Rounded Rectangle 28">
            <a:extLst>
              <a:ext uri="{FF2B5EF4-FFF2-40B4-BE49-F238E27FC236}">
                <a16:creationId xmlns:a16="http://schemas.microsoft.com/office/drawing/2014/main" id="{05B79512-ECC1-A179-4A15-D6B801144C98}"/>
              </a:ext>
            </a:extLst>
          </p:cNvPr>
          <p:cNvSpPr/>
          <p:nvPr/>
        </p:nvSpPr>
        <p:spPr>
          <a:xfrm>
            <a:off x="1946413" y="5119668"/>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Serialization in </a:t>
            </a:r>
            <a:r>
              <a:rPr lang="en-US" dirty="0" err="1"/>
              <a:t>Phasa</a:t>
            </a:r>
            <a:endParaRPr lang="en-US" dirty="0"/>
          </a:p>
        </p:txBody>
      </p:sp>
      <p:sp>
        <p:nvSpPr>
          <p:cNvPr id="32" name="Rounded Rectangle 31">
            <a:extLst>
              <a:ext uri="{FF2B5EF4-FFF2-40B4-BE49-F238E27FC236}">
                <a16:creationId xmlns:a16="http://schemas.microsoft.com/office/drawing/2014/main" id="{445DA9C9-DEFC-A6BB-05EA-911D8C30D678}"/>
              </a:ext>
            </a:extLst>
          </p:cNvPr>
          <p:cNvSpPr/>
          <p:nvPr/>
        </p:nvSpPr>
        <p:spPr>
          <a:xfrm>
            <a:off x="3825577" y="5139917"/>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IL in </a:t>
            </a:r>
            <a:r>
              <a:rPr lang="en-US" dirty="0" err="1"/>
              <a:t>Phasa</a:t>
            </a:r>
            <a:endParaRPr lang="en-US" dirty="0"/>
          </a:p>
        </p:txBody>
      </p:sp>
      <p:sp>
        <p:nvSpPr>
          <p:cNvPr id="33" name="Rounded Rectangle 32">
            <a:extLst>
              <a:ext uri="{FF2B5EF4-FFF2-40B4-BE49-F238E27FC236}">
                <a16:creationId xmlns:a16="http://schemas.microsoft.com/office/drawing/2014/main" id="{DEEE68E7-3E99-9E8D-D014-9EB9B0AFC2A5}"/>
              </a:ext>
            </a:extLst>
          </p:cNvPr>
          <p:cNvSpPr/>
          <p:nvPr/>
        </p:nvSpPr>
        <p:spPr>
          <a:xfrm>
            <a:off x="5704741" y="5119668"/>
            <a:ext cx="1553792" cy="967155"/>
          </a:xfrm>
          <a:prstGeom prst="roundRect">
            <a:avLst>
              <a:gd name="adj" fmla="val 3772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EB in </a:t>
            </a:r>
            <a:r>
              <a:rPr lang="en-US" dirty="0" err="1"/>
              <a:t>Phasa</a:t>
            </a:r>
            <a:endParaRPr lang="en-US" dirty="0"/>
          </a:p>
        </p:txBody>
      </p:sp>
      <p:sp>
        <p:nvSpPr>
          <p:cNvPr id="34" name="Rounded Rectangle 33">
            <a:extLst>
              <a:ext uri="{FF2B5EF4-FFF2-40B4-BE49-F238E27FC236}">
                <a16:creationId xmlns:a16="http://schemas.microsoft.com/office/drawing/2014/main" id="{06A0C71A-69A2-6BB8-A848-F9A019293D4C}"/>
              </a:ext>
            </a:extLst>
          </p:cNvPr>
          <p:cNvSpPr/>
          <p:nvPr/>
        </p:nvSpPr>
        <p:spPr>
          <a:xfrm>
            <a:off x="805311" y="4952135"/>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DE6F72"/>
                </a:solidFill>
              </a:rPr>
              <a:t>FP8</a:t>
            </a:r>
          </a:p>
        </p:txBody>
      </p:sp>
      <p:sp>
        <p:nvSpPr>
          <p:cNvPr id="35" name="Rounded Rectangle 34">
            <a:extLst>
              <a:ext uri="{FF2B5EF4-FFF2-40B4-BE49-F238E27FC236}">
                <a16:creationId xmlns:a16="http://schemas.microsoft.com/office/drawing/2014/main" id="{D93A3EDB-F082-1646-5AA1-73CA37D5B3C0}"/>
              </a:ext>
            </a:extLst>
          </p:cNvPr>
          <p:cNvSpPr/>
          <p:nvPr/>
        </p:nvSpPr>
        <p:spPr>
          <a:xfrm>
            <a:off x="4542159" y="4952135"/>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D7AC9C"/>
                </a:solidFill>
              </a:rPr>
              <a:t>~FP8</a:t>
            </a:r>
          </a:p>
        </p:txBody>
      </p:sp>
      <p:sp>
        <p:nvSpPr>
          <p:cNvPr id="36" name="Rounded Rectangle 35">
            <a:extLst>
              <a:ext uri="{FF2B5EF4-FFF2-40B4-BE49-F238E27FC236}">
                <a16:creationId xmlns:a16="http://schemas.microsoft.com/office/drawing/2014/main" id="{C9200038-C761-4B3B-CE65-AF2BCBEF4D0E}"/>
              </a:ext>
            </a:extLst>
          </p:cNvPr>
          <p:cNvSpPr/>
          <p:nvPr/>
        </p:nvSpPr>
        <p:spPr>
          <a:xfrm>
            <a:off x="6470751" y="4952135"/>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D7AC9C"/>
                </a:solidFill>
              </a:rPr>
              <a:t>~FP8</a:t>
            </a:r>
          </a:p>
        </p:txBody>
      </p:sp>
      <p:cxnSp>
        <p:nvCxnSpPr>
          <p:cNvPr id="37" name="Straight Arrow Connector 36">
            <a:extLst>
              <a:ext uri="{FF2B5EF4-FFF2-40B4-BE49-F238E27FC236}">
                <a16:creationId xmlns:a16="http://schemas.microsoft.com/office/drawing/2014/main" id="{1D2ABFB1-8BCE-3F37-C808-96735BB77895}"/>
              </a:ext>
            </a:extLst>
          </p:cNvPr>
          <p:cNvCxnSpPr/>
          <p:nvPr/>
        </p:nvCxnSpPr>
        <p:spPr>
          <a:xfrm>
            <a:off x="1621041" y="5621352"/>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18785BB9-A720-4AB3-9A60-BD616DB05DBE}"/>
              </a:ext>
            </a:extLst>
          </p:cNvPr>
          <p:cNvCxnSpPr/>
          <p:nvPr/>
        </p:nvCxnSpPr>
        <p:spPr>
          <a:xfrm>
            <a:off x="3489319" y="5621352"/>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39A1A1CC-A543-B27D-0402-B1009EAFA7DC}"/>
              </a:ext>
            </a:extLst>
          </p:cNvPr>
          <p:cNvCxnSpPr/>
          <p:nvPr/>
        </p:nvCxnSpPr>
        <p:spPr>
          <a:xfrm>
            <a:off x="5368483" y="5621352"/>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8730BFAD-4305-EAA5-2E34-16EADD6DEAC8}"/>
              </a:ext>
            </a:extLst>
          </p:cNvPr>
          <p:cNvGrpSpPr/>
          <p:nvPr/>
        </p:nvGrpSpPr>
        <p:grpSpPr>
          <a:xfrm>
            <a:off x="1169517" y="3573756"/>
            <a:ext cx="1553792" cy="2047596"/>
            <a:chOff x="1169517" y="3573756"/>
            <a:chExt cx="1553792" cy="2047596"/>
          </a:xfrm>
        </p:grpSpPr>
        <p:cxnSp>
          <p:nvCxnSpPr>
            <p:cNvPr id="43" name="Straight Arrow Connector 42">
              <a:extLst>
                <a:ext uri="{FF2B5EF4-FFF2-40B4-BE49-F238E27FC236}">
                  <a16:creationId xmlns:a16="http://schemas.microsoft.com/office/drawing/2014/main" id="{60932B88-25F7-03F4-59D3-54611F1CAA27}"/>
                </a:ext>
              </a:extLst>
            </p:cNvPr>
            <p:cNvCxnSpPr>
              <a:cxnSpLocks/>
            </p:cNvCxnSpPr>
            <p:nvPr/>
          </p:nvCxnSpPr>
          <p:spPr>
            <a:xfrm flipV="1">
              <a:off x="1621041" y="4654198"/>
              <a:ext cx="287583" cy="967154"/>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Rounded Rectangle 43">
              <a:extLst>
                <a:ext uri="{FF2B5EF4-FFF2-40B4-BE49-F238E27FC236}">
                  <a16:creationId xmlns:a16="http://schemas.microsoft.com/office/drawing/2014/main" id="{C27DA52B-666B-585C-AA4F-109AD3EDC886}"/>
                </a:ext>
              </a:extLst>
            </p:cNvPr>
            <p:cNvSpPr/>
            <p:nvPr/>
          </p:nvSpPr>
          <p:spPr>
            <a:xfrm>
              <a:off x="1169517" y="3725303"/>
              <a:ext cx="1553792" cy="967155"/>
            </a:xfrm>
            <a:prstGeom prst="roundRect">
              <a:avLst>
                <a:gd name="adj" fmla="val 3772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Packaging</a:t>
              </a:r>
            </a:p>
            <a:p>
              <a:pPr algn="ctr"/>
              <a:r>
                <a:rPr lang="en-US" dirty="0"/>
                <a:t>In DBS</a:t>
              </a:r>
            </a:p>
          </p:txBody>
        </p:sp>
        <p:sp>
          <p:nvSpPr>
            <p:cNvPr id="45" name="Rounded Rectangle 44">
              <a:extLst>
                <a:ext uri="{FF2B5EF4-FFF2-40B4-BE49-F238E27FC236}">
                  <a16:creationId xmlns:a16="http://schemas.microsoft.com/office/drawing/2014/main" id="{4BB615B0-20D8-26F9-8DEF-6B97892142EF}"/>
                </a:ext>
              </a:extLst>
            </p:cNvPr>
            <p:cNvSpPr/>
            <p:nvPr/>
          </p:nvSpPr>
          <p:spPr>
            <a:xfrm>
              <a:off x="1902869" y="3573756"/>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INT8</a:t>
              </a:r>
            </a:p>
          </p:txBody>
        </p:sp>
        <p:sp>
          <p:nvSpPr>
            <p:cNvPr id="52" name="TextBox 51">
              <a:extLst>
                <a:ext uri="{FF2B5EF4-FFF2-40B4-BE49-F238E27FC236}">
                  <a16:creationId xmlns:a16="http://schemas.microsoft.com/office/drawing/2014/main" id="{79BD0C1C-B085-BD59-5BE4-C6CB3DA2E2CD}"/>
                </a:ext>
              </a:extLst>
            </p:cNvPr>
            <p:cNvSpPr txBox="1"/>
            <p:nvPr/>
          </p:nvSpPr>
          <p:spPr>
            <a:xfrm>
              <a:off x="2320056" y="4299669"/>
              <a:ext cx="283151" cy="584775"/>
            </a:xfrm>
            <a:prstGeom prst="rect">
              <a:avLst/>
            </a:prstGeom>
            <a:noFill/>
          </p:spPr>
          <p:txBody>
            <a:bodyPr wrap="square">
              <a:spAutoFit/>
            </a:bodyPr>
            <a:lstStyle/>
            <a:p>
              <a:r>
                <a:rPr lang="en-US" sz="3200" b="1" i="0" dirty="0">
                  <a:solidFill>
                    <a:srgbClr val="00B050"/>
                  </a:solidFill>
                  <a:effectLst/>
                  <a:latin typeface="Bauhaus 93" pitchFamily="82" charset="77"/>
                </a:rPr>
                <a:t>✓</a:t>
              </a:r>
              <a:endParaRPr lang="en-US" sz="3200" b="1" dirty="0">
                <a:solidFill>
                  <a:srgbClr val="00B050"/>
                </a:solidFill>
                <a:latin typeface="Bauhaus 93" pitchFamily="82" charset="77"/>
              </a:endParaRPr>
            </a:p>
          </p:txBody>
        </p:sp>
      </p:grpSp>
      <p:grpSp>
        <p:nvGrpSpPr>
          <p:cNvPr id="9" name="Group 8">
            <a:extLst>
              <a:ext uri="{FF2B5EF4-FFF2-40B4-BE49-F238E27FC236}">
                <a16:creationId xmlns:a16="http://schemas.microsoft.com/office/drawing/2014/main" id="{96115428-E8BF-CD9B-0EB8-49492F00E102}"/>
              </a:ext>
            </a:extLst>
          </p:cNvPr>
          <p:cNvGrpSpPr/>
          <p:nvPr/>
        </p:nvGrpSpPr>
        <p:grpSpPr>
          <a:xfrm>
            <a:off x="3043523" y="3575898"/>
            <a:ext cx="1553792" cy="2047596"/>
            <a:chOff x="3043523" y="3575898"/>
            <a:chExt cx="1553792" cy="2047596"/>
          </a:xfrm>
        </p:grpSpPr>
        <p:cxnSp>
          <p:nvCxnSpPr>
            <p:cNvPr id="46" name="Straight Arrow Connector 45">
              <a:extLst>
                <a:ext uri="{FF2B5EF4-FFF2-40B4-BE49-F238E27FC236}">
                  <a16:creationId xmlns:a16="http://schemas.microsoft.com/office/drawing/2014/main" id="{114EC21A-E63E-ACFE-2EFB-91110EEDA310}"/>
                </a:ext>
              </a:extLst>
            </p:cNvPr>
            <p:cNvCxnSpPr>
              <a:cxnSpLocks/>
            </p:cNvCxnSpPr>
            <p:nvPr/>
          </p:nvCxnSpPr>
          <p:spPr>
            <a:xfrm flipV="1">
              <a:off x="3495047" y="4656340"/>
              <a:ext cx="287583" cy="967154"/>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6A42A9F6-F148-EF19-EF46-EA164B3B6209}"/>
                </a:ext>
              </a:extLst>
            </p:cNvPr>
            <p:cNvSpPr/>
            <p:nvPr/>
          </p:nvSpPr>
          <p:spPr>
            <a:xfrm>
              <a:off x="3043523" y="3727445"/>
              <a:ext cx="1553792" cy="967155"/>
            </a:xfrm>
            <a:prstGeom prst="roundRect">
              <a:avLst>
                <a:gd name="adj" fmla="val 3772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Packaging</a:t>
              </a:r>
            </a:p>
            <a:p>
              <a:pPr algn="ctr"/>
              <a:r>
                <a:rPr lang="en-US" dirty="0"/>
                <a:t>In DBS</a:t>
              </a:r>
            </a:p>
          </p:txBody>
        </p:sp>
        <p:sp>
          <p:nvSpPr>
            <p:cNvPr id="48" name="Rounded Rectangle 47">
              <a:extLst>
                <a:ext uri="{FF2B5EF4-FFF2-40B4-BE49-F238E27FC236}">
                  <a16:creationId xmlns:a16="http://schemas.microsoft.com/office/drawing/2014/main" id="{2D6C234F-C733-73E6-6655-132F498E043F}"/>
                </a:ext>
              </a:extLst>
            </p:cNvPr>
            <p:cNvSpPr/>
            <p:nvPr/>
          </p:nvSpPr>
          <p:spPr>
            <a:xfrm>
              <a:off x="3776875" y="3575898"/>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INT8</a:t>
              </a:r>
            </a:p>
          </p:txBody>
        </p:sp>
        <p:sp>
          <p:nvSpPr>
            <p:cNvPr id="53" name="TextBox 52">
              <a:extLst>
                <a:ext uri="{FF2B5EF4-FFF2-40B4-BE49-F238E27FC236}">
                  <a16:creationId xmlns:a16="http://schemas.microsoft.com/office/drawing/2014/main" id="{241DC369-EDC7-C7DD-7D7E-53199F367F89}"/>
                </a:ext>
              </a:extLst>
            </p:cNvPr>
            <p:cNvSpPr txBox="1"/>
            <p:nvPr/>
          </p:nvSpPr>
          <p:spPr>
            <a:xfrm>
              <a:off x="4210100" y="4267905"/>
              <a:ext cx="283151" cy="584775"/>
            </a:xfrm>
            <a:prstGeom prst="rect">
              <a:avLst/>
            </a:prstGeom>
            <a:noFill/>
          </p:spPr>
          <p:txBody>
            <a:bodyPr wrap="square">
              <a:spAutoFit/>
            </a:bodyPr>
            <a:lstStyle/>
            <a:p>
              <a:r>
                <a:rPr lang="en-US" sz="3200" b="1" i="0" dirty="0">
                  <a:solidFill>
                    <a:srgbClr val="00B050"/>
                  </a:solidFill>
                  <a:effectLst/>
                  <a:latin typeface="Bauhaus 93" pitchFamily="82" charset="77"/>
                </a:rPr>
                <a:t>✓</a:t>
              </a:r>
              <a:endParaRPr lang="en-US" sz="3200" b="1" dirty="0">
                <a:solidFill>
                  <a:srgbClr val="00B050"/>
                </a:solidFill>
                <a:latin typeface="Bauhaus 93" pitchFamily="82" charset="77"/>
              </a:endParaRPr>
            </a:p>
          </p:txBody>
        </p:sp>
      </p:grpSp>
      <p:sp>
        <p:nvSpPr>
          <p:cNvPr id="54" name="Rounded Rectangle 53">
            <a:extLst>
              <a:ext uri="{FF2B5EF4-FFF2-40B4-BE49-F238E27FC236}">
                <a16:creationId xmlns:a16="http://schemas.microsoft.com/office/drawing/2014/main" id="{311B7299-3DDD-F63C-C9A1-D3A4C41C6A72}"/>
              </a:ext>
            </a:extLst>
          </p:cNvPr>
          <p:cNvSpPr/>
          <p:nvPr/>
        </p:nvSpPr>
        <p:spPr>
          <a:xfrm>
            <a:off x="2802300" y="4978449"/>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D7AC9C"/>
                </a:solidFill>
              </a:rPr>
              <a:t>~FP8</a:t>
            </a:r>
          </a:p>
        </p:txBody>
      </p:sp>
      <p:grpSp>
        <p:nvGrpSpPr>
          <p:cNvPr id="10" name="Group 9">
            <a:extLst>
              <a:ext uri="{FF2B5EF4-FFF2-40B4-BE49-F238E27FC236}">
                <a16:creationId xmlns:a16="http://schemas.microsoft.com/office/drawing/2014/main" id="{74C95A8F-36E4-B4F3-C141-2ADFC0C38526}"/>
              </a:ext>
            </a:extLst>
          </p:cNvPr>
          <p:cNvGrpSpPr/>
          <p:nvPr/>
        </p:nvGrpSpPr>
        <p:grpSpPr>
          <a:xfrm>
            <a:off x="4925280" y="3573756"/>
            <a:ext cx="1553792" cy="2047596"/>
            <a:chOff x="4925280" y="3573756"/>
            <a:chExt cx="1553792" cy="2047596"/>
          </a:xfrm>
        </p:grpSpPr>
        <p:cxnSp>
          <p:nvCxnSpPr>
            <p:cNvPr id="49" name="Straight Arrow Connector 48">
              <a:extLst>
                <a:ext uri="{FF2B5EF4-FFF2-40B4-BE49-F238E27FC236}">
                  <a16:creationId xmlns:a16="http://schemas.microsoft.com/office/drawing/2014/main" id="{66E53183-51C6-B32F-9F5A-DD4CE95A5F2D}"/>
                </a:ext>
              </a:extLst>
            </p:cNvPr>
            <p:cNvCxnSpPr>
              <a:cxnSpLocks/>
            </p:cNvCxnSpPr>
            <p:nvPr/>
          </p:nvCxnSpPr>
          <p:spPr>
            <a:xfrm flipV="1">
              <a:off x="5376804" y="4654198"/>
              <a:ext cx="287583" cy="967154"/>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0" name="Rounded Rectangle 49">
              <a:extLst>
                <a:ext uri="{FF2B5EF4-FFF2-40B4-BE49-F238E27FC236}">
                  <a16:creationId xmlns:a16="http://schemas.microsoft.com/office/drawing/2014/main" id="{7EFB9F64-6CA8-50ED-AC03-7EBF1FC86833}"/>
                </a:ext>
              </a:extLst>
            </p:cNvPr>
            <p:cNvSpPr/>
            <p:nvPr/>
          </p:nvSpPr>
          <p:spPr>
            <a:xfrm>
              <a:off x="4925280" y="3725303"/>
              <a:ext cx="1553792" cy="967155"/>
            </a:xfrm>
            <a:prstGeom prst="roundRect">
              <a:avLst>
                <a:gd name="adj" fmla="val 3772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Packaging</a:t>
              </a:r>
            </a:p>
            <a:p>
              <a:pPr algn="ctr"/>
              <a:r>
                <a:rPr lang="en-US" dirty="0"/>
                <a:t>In DBS</a:t>
              </a:r>
            </a:p>
          </p:txBody>
        </p:sp>
        <p:sp>
          <p:nvSpPr>
            <p:cNvPr id="51" name="Rounded Rectangle 50">
              <a:extLst>
                <a:ext uri="{FF2B5EF4-FFF2-40B4-BE49-F238E27FC236}">
                  <a16:creationId xmlns:a16="http://schemas.microsoft.com/office/drawing/2014/main" id="{B309E797-7198-145A-17E8-FF784FEECEE7}"/>
                </a:ext>
              </a:extLst>
            </p:cNvPr>
            <p:cNvSpPr/>
            <p:nvPr/>
          </p:nvSpPr>
          <p:spPr>
            <a:xfrm>
              <a:off x="5658632" y="3573756"/>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INT8</a:t>
              </a:r>
            </a:p>
          </p:txBody>
        </p:sp>
        <p:sp>
          <p:nvSpPr>
            <p:cNvPr id="56" name="TextBox 55">
              <a:extLst>
                <a:ext uri="{FF2B5EF4-FFF2-40B4-BE49-F238E27FC236}">
                  <a16:creationId xmlns:a16="http://schemas.microsoft.com/office/drawing/2014/main" id="{4315FDC3-198C-9738-D122-C880C42DAD0C}"/>
                </a:ext>
              </a:extLst>
            </p:cNvPr>
            <p:cNvSpPr txBox="1"/>
            <p:nvPr/>
          </p:nvSpPr>
          <p:spPr>
            <a:xfrm>
              <a:off x="6103631" y="4275216"/>
              <a:ext cx="283151" cy="584775"/>
            </a:xfrm>
            <a:prstGeom prst="rect">
              <a:avLst/>
            </a:prstGeom>
            <a:noFill/>
          </p:spPr>
          <p:txBody>
            <a:bodyPr wrap="square">
              <a:spAutoFit/>
            </a:bodyPr>
            <a:lstStyle/>
            <a:p>
              <a:r>
                <a:rPr lang="en-US" sz="3200" b="1" i="0" dirty="0">
                  <a:solidFill>
                    <a:srgbClr val="00B050"/>
                  </a:solidFill>
                  <a:effectLst/>
                  <a:latin typeface="Bauhaus 93" pitchFamily="82" charset="77"/>
                </a:rPr>
                <a:t>✓</a:t>
              </a:r>
              <a:endParaRPr lang="en-US" sz="3200" b="1" dirty="0">
                <a:solidFill>
                  <a:srgbClr val="00B050"/>
                </a:solidFill>
                <a:latin typeface="Bauhaus 93" pitchFamily="82" charset="77"/>
              </a:endParaRPr>
            </a:p>
          </p:txBody>
        </p:sp>
      </p:grpSp>
      <p:grpSp>
        <p:nvGrpSpPr>
          <p:cNvPr id="12" name="Group 11">
            <a:extLst>
              <a:ext uri="{FF2B5EF4-FFF2-40B4-BE49-F238E27FC236}">
                <a16:creationId xmlns:a16="http://schemas.microsoft.com/office/drawing/2014/main" id="{417346E4-1816-4F22-52C2-4800E6234515}"/>
              </a:ext>
            </a:extLst>
          </p:cNvPr>
          <p:cNvGrpSpPr/>
          <p:nvPr/>
        </p:nvGrpSpPr>
        <p:grpSpPr>
          <a:xfrm>
            <a:off x="7253402" y="4988370"/>
            <a:ext cx="1884295" cy="1217757"/>
            <a:chOff x="7253402" y="4988370"/>
            <a:chExt cx="1884295" cy="1217757"/>
          </a:xfrm>
        </p:grpSpPr>
        <p:cxnSp>
          <p:nvCxnSpPr>
            <p:cNvPr id="42" name="Straight Arrow Connector 41">
              <a:extLst>
                <a:ext uri="{FF2B5EF4-FFF2-40B4-BE49-F238E27FC236}">
                  <a16:creationId xmlns:a16="http://schemas.microsoft.com/office/drawing/2014/main" id="{56F2D4B2-62AB-5B70-3B90-358F4467A1F8}"/>
                </a:ext>
              </a:extLst>
            </p:cNvPr>
            <p:cNvCxnSpPr/>
            <p:nvPr/>
          </p:nvCxnSpPr>
          <p:spPr>
            <a:xfrm>
              <a:off x="7253402" y="5621352"/>
              <a:ext cx="325372"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DD8EDC87-E928-ABB0-4D7C-D33475C785E7}"/>
                </a:ext>
              </a:extLst>
            </p:cNvPr>
            <p:cNvGrpSpPr/>
            <p:nvPr/>
          </p:nvGrpSpPr>
          <p:grpSpPr>
            <a:xfrm>
              <a:off x="7583905" y="4988370"/>
              <a:ext cx="1553792" cy="1217757"/>
              <a:chOff x="7583905" y="4988370"/>
              <a:chExt cx="1553792" cy="1217757"/>
            </a:xfrm>
          </p:grpSpPr>
          <p:sp>
            <p:nvSpPr>
              <p:cNvPr id="40" name="Rounded Rectangle 39">
                <a:extLst>
                  <a:ext uri="{FF2B5EF4-FFF2-40B4-BE49-F238E27FC236}">
                    <a16:creationId xmlns:a16="http://schemas.microsoft.com/office/drawing/2014/main" id="{F4D70521-E235-5D33-65C0-C72373F35C74}"/>
                  </a:ext>
                </a:extLst>
              </p:cNvPr>
              <p:cNvSpPr/>
              <p:nvPr/>
            </p:nvSpPr>
            <p:spPr>
              <a:xfrm>
                <a:off x="7583905" y="5139917"/>
                <a:ext cx="1553792" cy="967155"/>
              </a:xfrm>
              <a:prstGeom prst="roundRect">
                <a:avLst>
                  <a:gd name="adj" fmla="val 3772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Packaging</a:t>
                </a:r>
              </a:p>
              <a:p>
                <a:pPr algn="ctr"/>
                <a:r>
                  <a:rPr lang="en-US" dirty="0"/>
                  <a:t>In DBS</a:t>
                </a:r>
              </a:p>
            </p:txBody>
          </p:sp>
          <p:sp>
            <p:nvSpPr>
              <p:cNvPr id="41" name="Rounded Rectangle 40">
                <a:extLst>
                  <a:ext uri="{FF2B5EF4-FFF2-40B4-BE49-F238E27FC236}">
                    <a16:creationId xmlns:a16="http://schemas.microsoft.com/office/drawing/2014/main" id="{083A562A-7C3F-C54F-8B7F-0A4D3E80A486}"/>
                  </a:ext>
                </a:extLst>
              </p:cNvPr>
              <p:cNvSpPr/>
              <p:nvPr/>
            </p:nvSpPr>
            <p:spPr>
              <a:xfrm>
                <a:off x="8317257" y="4988370"/>
                <a:ext cx="782651" cy="318652"/>
              </a:xfrm>
              <a:prstGeom prst="roundRect">
                <a:avLst>
                  <a:gd name="adj" fmla="val 50000"/>
                </a:avLst>
              </a:prstGeom>
              <a:solidFill>
                <a:schemeClr val="bg1">
                  <a:alpha val="8926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INT8</a:t>
                </a:r>
              </a:p>
            </p:txBody>
          </p:sp>
          <p:sp>
            <p:nvSpPr>
              <p:cNvPr id="57" name="TextBox 56">
                <a:extLst>
                  <a:ext uri="{FF2B5EF4-FFF2-40B4-BE49-F238E27FC236}">
                    <a16:creationId xmlns:a16="http://schemas.microsoft.com/office/drawing/2014/main" id="{BE97D7EE-89CE-0CCF-6F5B-49505685C462}"/>
                  </a:ext>
                </a:extLst>
              </p:cNvPr>
              <p:cNvSpPr txBox="1"/>
              <p:nvPr/>
            </p:nvSpPr>
            <p:spPr>
              <a:xfrm>
                <a:off x="8743132" y="5621352"/>
                <a:ext cx="283151" cy="584775"/>
              </a:xfrm>
              <a:prstGeom prst="rect">
                <a:avLst/>
              </a:prstGeom>
              <a:noFill/>
            </p:spPr>
            <p:txBody>
              <a:bodyPr wrap="square">
                <a:spAutoFit/>
              </a:bodyPr>
              <a:lstStyle/>
              <a:p>
                <a:r>
                  <a:rPr lang="en-US" sz="3200" b="1" i="0" dirty="0">
                    <a:solidFill>
                      <a:srgbClr val="00B050"/>
                    </a:solidFill>
                    <a:effectLst/>
                    <a:latin typeface="Bauhaus 93" pitchFamily="82" charset="77"/>
                  </a:rPr>
                  <a:t>✓</a:t>
                </a:r>
                <a:endParaRPr lang="en-US" sz="3200" b="1" dirty="0">
                  <a:solidFill>
                    <a:srgbClr val="00B050"/>
                  </a:solidFill>
                  <a:latin typeface="Bauhaus 93" pitchFamily="82" charset="77"/>
                </a:endParaRPr>
              </a:p>
            </p:txBody>
          </p:sp>
        </p:grpSp>
      </p:grpSp>
      <p:graphicFrame>
        <p:nvGraphicFramePr>
          <p:cNvPr id="58" name="Table 7">
            <a:extLst>
              <a:ext uri="{FF2B5EF4-FFF2-40B4-BE49-F238E27FC236}">
                <a16:creationId xmlns:a16="http://schemas.microsoft.com/office/drawing/2014/main" id="{CA22AC6B-E508-8F60-40D4-3F0ECEFCCCC2}"/>
              </a:ext>
            </a:extLst>
          </p:cNvPr>
          <p:cNvGraphicFramePr>
            <a:graphicFrameLocks noGrp="1"/>
          </p:cNvGraphicFramePr>
          <p:nvPr>
            <p:extLst>
              <p:ext uri="{D42A27DB-BD31-4B8C-83A1-F6EECF244321}">
                <p14:modId xmlns:p14="http://schemas.microsoft.com/office/powerpoint/2010/main" val="3807939152"/>
              </p:ext>
            </p:extLst>
          </p:nvPr>
        </p:nvGraphicFramePr>
        <p:xfrm>
          <a:off x="5881951" y="1995118"/>
          <a:ext cx="6242800" cy="1483360"/>
        </p:xfrm>
        <a:graphic>
          <a:graphicData uri="http://schemas.openxmlformats.org/drawingml/2006/table">
            <a:tbl>
              <a:tblPr firstRow="1" bandRow="1">
                <a:tableStyleId>{EB344D84-9AFB-497E-A393-DC336BA19D2E}</a:tableStyleId>
              </a:tblPr>
              <a:tblGrid>
                <a:gridCol w="1873441">
                  <a:extLst>
                    <a:ext uri="{9D8B030D-6E8A-4147-A177-3AD203B41FA5}">
                      <a16:colId xmlns:a16="http://schemas.microsoft.com/office/drawing/2014/main" val="517521096"/>
                    </a:ext>
                  </a:extLst>
                </a:gridCol>
                <a:gridCol w="1453875">
                  <a:extLst>
                    <a:ext uri="{9D8B030D-6E8A-4147-A177-3AD203B41FA5}">
                      <a16:colId xmlns:a16="http://schemas.microsoft.com/office/drawing/2014/main" val="488055393"/>
                    </a:ext>
                  </a:extLst>
                </a:gridCol>
                <a:gridCol w="1768226">
                  <a:extLst>
                    <a:ext uri="{9D8B030D-6E8A-4147-A177-3AD203B41FA5}">
                      <a16:colId xmlns:a16="http://schemas.microsoft.com/office/drawing/2014/main" val="2195495689"/>
                    </a:ext>
                  </a:extLst>
                </a:gridCol>
                <a:gridCol w="1147258">
                  <a:extLst>
                    <a:ext uri="{9D8B030D-6E8A-4147-A177-3AD203B41FA5}">
                      <a16:colId xmlns:a16="http://schemas.microsoft.com/office/drawing/2014/main" val="197791356"/>
                    </a:ext>
                  </a:extLst>
                </a:gridCol>
              </a:tblGrid>
              <a:tr h="370840">
                <a:tc>
                  <a:txBody>
                    <a:bodyPr/>
                    <a:lstStyle/>
                    <a:p>
                      <a:r>
                        <a:rPr lang="en-US" dirty="0"/>
                        <a:t>Test set</a:t>
                      </a:r>
                    </a:p>
                  </a:txBody>
                  <a:tcPr/>
                </a:tc>
                <a:tc>
                  <a:txBody>
                    <a:bodyPr/>
                    <a:lstStyle/>
                    <a:p>
                      <a:pPr algn="ctr"/>
                      <a:r>
                        <a:rPr lang="en-US" dirty="0"/>
                        <a:t>FP32-&gt;INT8</a:t>
                      </a:r>
                    </a:p>
                  </a:txBody>
                  <a:tcPr/>
                </a:tc>
                <a:tc>
                  <a:txBody>
                    <a:bodyPr/>
                    <a:lstStyle/>
                    <a:p>
                      <a:pPr algn="ctr"/>
                      <a:r>
                        <a:rPr lang="en-US" dirty="0"/>
                        <a:t>~FP8-&gt;INT8</a:t>
                      </a:r>
                    </a:p>
                  </a:txBody>
                  <a:tcPr/>
                </a:tc>
                <a:tc>
                  <a:txBody>
                    <a:bodyPr/>
                    <a:lstStyle/>
                    <a:p>
                      <a:pPr algn="ctr"/>
                      <a:r>
                        <a:rPr lang="en-US" dirty="0"/>
                        <a:t>WERR</a:t>
                      </a:r>
                    </a:p>
                  </a:txBody>
                  <a:tcPr/>
                </a:tc>
                <a:extLst>
                  <a:ext uri="{0D108BD9-81ED-4DB2-BD59-A6C34878D82A}">
                    <a16:rowId xmlns:a16="http://schemas.microsoft.com/office/drawing/2014/main" val="3770126420"/>
                  </a:ext>
                </a:extLst>
              </a:tr>
              <a:tr h="370840">
                <a:tc>
                  <a:txBody>
                    <a:bodyPr/>
                    <a:lstStyle/>
                    <a:p>
                      <a:r>
                        <a:rPr lang="en-US" dirty="0" err="1"/>
                        <a:t>tail_selection</a:t>
                      </a:r>
                      <a:endParaRPr lang="en-US" dirty="0"/>
                    </a:p>
                  </a:txBody>
                  <a:tcPr/>
                </a:tc>
                <a:tc>
                  <a:txBody>
                    <a:bodyPr/>
                    <a:lstStyle/>
                    <a:p>
                      <a:pPr algn="ctr"/>
                      <a:r>
                        <a:rPr lang="en-US" dirty="0"/>
                        <a:t>7.41</a:t>
                      </a:r>
                    </a:p>
                  </a:txBody>
                  <a:tcPr/>
                </a:tc>
                <a:tc>
                  <a:txBody>
                    <a:bodyPr/>
                    <a:lstStyle/>
                    <a:p>
                      <a:pPr algn="ctr"/>
                      <a:r>
                        <a:rPr lang="en-US" dirty="0"/>
                        <a:t>7.18</a:t>
                      </a:r>
                    </a:p>
                  </a:txBody>
                  <a:tcPr/>
                </a:tc>
                <a:tc>
                  <a:txBody>
                    <a:bodyPr/>
                    <a:lstStyle/>
                    <a:p>
                      <a:pPr algn="ctr"/>
                      <a:r>
                        <a:rPr lang="en-US" dirty="0"/>
                        <a:t>3</a:t>
                      </a:r>
                    </a:p>
                  </a:txBody>
                  <a:tcPr/>
                </a:tc>
                <a:extLst>
                  <a:ext uri="{0D108BD9-81ED-4DB2-BD59-A6C34878D82A}">
                    <a16:rowId xmlns:a16="http://schemas.microsoft.com/office/drawing/2014/main" val="2427734517"/>
                  </a:ext>
                </a:extLst>
              </a:tr>
              <a:tr h="370840">
                <a:tc>
                  <a:txBody>
                    <a:bodyPr/>
                    <a:lstStyle/>
                    <a:p>
                      <a:r>
                        <a:rPr lang="en-US" dirty="0" err="1"/>
                        <a:t>wbr</a:t>
                      </a:r>
                      <a:endParaRPr lang="en-US" dirty="0"/>
                    </a:p>
                  </a:txBody>
                  <a:tcPr/>
                </a:tc>
                <a:tc>
                  <a:txBody>
                    <a:bodyPr/>
                    <a:lstStyle/>
                    <a:p>
                      <a:pPr algn="ctr"/>
                      <a:r>
                        <a:rPr lang="en-US" sz="1800" b="0" kern="1200" dirty="0">
                          <a:solidFill>
                            <a:schemeClr val="dk1"/>
                          </a:solidFill>
                          <a:effectLst/>
                        </a:rPr>
                        <a:t>7.72</a:t>
                      </a:r>
                      <a:endParaRPr lang="en-US" dirty="0"/>
                    </a:p>
                  </a:txBody>
                  <a:tcPr/>
                </a:tc>
                <a:tc>
                  <a:txBody>
                    <a:bodyPr/>
                    <a:lstStyle/>
                    <a:p>
                      <a:pPr algn="ctr"/>
                      <a:r>
                        <a:rPr lang="en-US" sz="1800" b="0" kern="1200" dirty="0">
                          <a:solidFill>
                            <a:schemeClr val="dk1"/>
                          </a:solidFill>
                          <a:effectLst/>
                        </a:rPr>
                        <a:t>7.51</a:t>
                      </a:r>
                      <a:endParaRPr lang="en-US" dirty="0"/>
                    </a:p>
                  </a:txBody>
                  <a:tcPr/>
                </a:tc>
                <a:tc>
                  <a:txBody>
                    <a:bodyPr/>
                    <a:lstStyle/>
                    <a:p>
                      <a:pPr algn="ctr"/>
                      <a:r>
                        <a:rPr lang="en-US" dirty="0"/>
                        <a:t>3</a:t>
                      </a:r>
                    </a:p>
                  </a:txBody>
                  <a:tcPr/>
                </a:tc>
                <a:extLst>
                  <a:ext uri="{0D108BD9-81ED-4DB2-BD59-A6C34878D82A}">
                    <a16:rowId xmlns:a16="http://schemas.microsoft.com/office/drawing/2014/main" val="58066852"/>
                  </a:ext>
                </a:extLst>
              </a:tr>
              <a:tr h="370840">
                <a:tc>
                  <a:txBody>
                    <a:bodyPr/>
                    <a:lstStyle/>
                    <a:p>
                      <a:r>
                        <a:rPr lang="en-US" dirty="0" err="1"/>
                        <a:t>system_multiturn</a:t>
                      </a:r>
                      <a:endParaRPr lang="en-US" dirty="0"/>
                    </a:p>
                  </a:txBody>
                  <a:tcPr/>
                </a:tc>
                <a:tc>
                  <a:txBody>
                    <a:bodyPr/>
                    <a:lstStyle/>
                    <a:p>
                      <a:pPr algn="ctr"/>
                      <a:r>
                        <a:rPr lang="en-US" sz="1800" b="0" kern="1200" dirty="0">
                          <a:solidFill>
                            <a:schemeClr val="dk1"/>
                          </a:solidFill>
                          <a:effectLst/>
                        </a:rPr>
                        <a:t>10.41</a:t>
                      </a:r>
                      <a:endParaRPr lang="en-US" dirty="0"/>
                    </a:p>
                  </a:txBody>
                  <a:tcPr/>
                </a:tc>
                <a:tc>
                  <a:txBody>
                    <a:bodyPr/>
                    <a:lstStyle/>
                    <a:p>
                      <a:pPr algn="ctr"/>
                      <a:r>
                        <a:rPr lang="en-US" sz="1800" b="0" kern="1200" dirty="0">
                          <a:solidFill>
                            <a:schemeClr val="dk1"/>
                          </a:solidFill>
                          <a:effectLst/>
                        </a:rPr>
                        <a:t>10.01</a:t>
                      </a:r>
                      <a:endParaRPr lang="en-US" dirty="0"/>
                    </a:p>
                  </a:txBody>
                  <a:tcPr/>
                </a:tc>
                <a:tc>
                  <a:txBody>
                    <a:bodyPr/>
                    <a:lstStyle/>
                    <a:p>
                      <a:pPr algn="ctr"/>
                      <a:r>
                        <a:rPr lang="en-US" dirty="0"/>
                        <a:t>4</a:t>
                      </a:r>
                    </a:p>
                  </a:txBody>
                  <a:tcPr/>
                </a:tc>
                <a:extLst>
                  <a:ext uri="{0D108BD9-81ED-4DB2-BD59-A6C34878D82A}">
                    <a16:rowId xmlns:a16="http://schemas.microsoft.com/office/drawing/2014/main" val="3662450950"/>
                  </a:ext>
                </a:extLst>
              </a:tr>
            </a:tbl>
          </a:graphicData>
        </a:graphic>
      </p:graphicFrame>
      <p:graphicFrame>
        <p:nvGraphicFramePr>
          <p:cNvPr id="7" name="Table 7">
            <a:extLst>
              <a:ext uri="{FF2B5EF4-FFF2-40B4-BE49-F238E27FC236}">
                <a16:creationId xmlns:a16="http://schemas.microsoft.com/office/drawing/2014/main" id="{088FED14-5A5B-9874-FFCF-509C08E80773}"/>
              </a:ext>
            </a:extLst>
          </p:cNvPr>
          <p:cNvGraphicFramePr>
            <a:graphicFrameLocks noGrp="1"/>
          </p:cNvGraphicFramePr>
          <p:nvPr>
            <p:extLst>
              <p:ext uri="{D42A27DB-BD31-4B8C-83A1-F6EECF244321}">
                <p14:modId xmlns:p14="http://schemas.microsoft.com/office/powerpoint/2010/main" val="234139004"/>
              </p:ext>
            </p:extLst>
          </p:nvPr>
        </p:nvGraphicFramePr>
        <p:xfrm>
          <a:off x="5881951" y="1994860"/>
          <a:ext cx="6242800" cy="1483360"/>
        </p:xfrm>
        <a:graphic>
          <a:graphicData uri="http://schemas.openxmlformats.org/drawingml/2006/table">
            <a:tbl>
              <a:tblPr firstRow="1" bandRow="1">
                <a:tableStyleId>{EB344D84-9AFB-497E-A393-DC336BA19D2E}</a:tableStyleId>
              </a:tblPr>
              <a:tblGrid>
                <a:gridCol w="1873441">
                  <a:extLst>
                    <a:ext uri="{9D8B030D-6E8A-4147-A177-3AD203B41FA5}">
                      <a16:colId xmlns:a16="http://schemas.microsoft.com/office/drawing/2014/main" val="517521096"/>
                    </a:ext>
                  </a:extLst>
                </a:gridCol>
                <a:gridCol w="1453875">
                  <a:extLst>
                    <a:ext uri="{9D8B030D-6E8A-4147-A177-3AD203B41FA5}">
                      <a16:colId xmlns:a16="http://schemas.microsoft.com/office/drawing/2014/main" val="488055393"/>
                    </a:ext>
                  </a:extLst>
                </a:gridCol>
                <a:gridCol w="1768226">
                  <a:extLst>
                    <a:ext uri="{9D8B030D-6E8A-4147-A177-3AD203B41FA5}">
                      <a16:colId xmlns:a16="http://schemas.microsoft.com/office/drawing/2014/main" val="2195495689"/>
                    </a:ext>
                  </a:extLst>
                </a:gridCol>
                <a:gridCol w="1147258">
                  <a:extLst>
                    <a:ext uri="{9D8B030D-6E8A-4147-A177-3AD203B41FA5}">
                      <a16:colId xmlns:a16="http://schemas.microsoft.com/office/drawing/2014/main" val="197791356"/>
                    </a:ext>
                  </a:extLst>
                </a:gridCol>
              </a:tblGrid>
              <a:tr h="370840">
                <a:tc>
                  <a:txBody>
                    <a:bodyPr/>
                    <a:lstStyle/>
                    <a:p>
                      <a:r>
                        <a:rPr lang="en-US" dirty="0"/>
                        <a:t>Test set</a:t>
                      </a:r>
                    </a:p>
                  </a:txBody>
                  <a:tcPr/>
                </a:tc>
                <a:tc>
                  <a:txBody>
                    <a:bodyPr/>
                    <a:lstStyle/>
                    <a:p>
                      <a:pPr algn="ctr"/>
                      <a:r>
                        <a:rPr lang="en-US" dirty="0"/>
                        <a:t>FP32-&gt;INT8</a:t>
                      </a:r>
                    </a:p>
                  </a:txBody>
                  <a:tcPr/>
                </a:tc>
                <a:tc>
                  <a:txBody>
                    <a:bodyPr/>
                    <a:lstStyle/>
                    <a:p>
                      <a:pPr algn="ctr"/>
                      <a:r>
                        <a:rPr lang="en-US" dirty="0"/>
                        <a:t>~FP8-&gt;INT8</a:t>
                      </a:r>
                    </a:p>
                  </a:txBody>
                  <a:tcPr/>
                </a:tc>
                <a:tc>
                  <a:txBody>
                    <a:bodyPr/>
                    <a:lstStyle/>
                    <a:p>
                      <a:pPr algn="ctr"/>
                      <a:r>
                        <a:rPr lang="en-US" dirty="0"/>
                        <a:t>WERR</a:t>
                      </a:r>
                    </a:p>
                  </a:txBody>
                  <a:tcPr/>
                </a:tc>
                <a:extLst>
                  <a:ext uri="{0D108BD9-81ED-4DB2-BD59-A6C34878D82A}">
                    <a16:rowId xmlns:a16="http://schemas.microsoft.com/office/drawing/2014/main" val="3770126420"/>
                  </a:ext>
                </a:extLst>
              </a:tr>
              <a:tr h="370840">
                <a:tc>
                  <a:txBody>
                    <a:bodyPr/>
                    <a:lstStyle/>
                    <a:p>
                      <a:r>
                        <a:rPr lang="en-US" dirty="0" err="1"/>
                        <a:t>tail_selection</a:t>
                      </a:r>
                      <a:endParaRPr lang="en-US" dirty="0"/>
                    </a:p>
                  </a:txBody>
                  <a:tcPr/>
                </a:tc>
                <a:tc>
                  <a:txBody>
                    <a:bodyPr/>
                    <a:lstStyle/>
                    <a:p>
                      <a:pPr algn="ctr"/>
                      <a:r>
                        <a:rPr lang="en-US" sz="1800" b="0" kern="1200" dirty="0">
                          <a:solidFill>
                            <a:schemeClr val="dk1"/>
                          </a:solidFill>
                          <a:effectLst/>
                        </a:rPr>
                        <a:t>7.56</a:t>
                      </a:r>
                      <a:endParaRPr lang="en-US" dirty="0"/>
                    </a:p>
                  </a:txBody>
                  <a:tcPr/>
                </a:tc>
                <a:tc>
                  <a:txBody>
                    <a:bodyPr/>
                    <a:lstStyle/>
                    <a:p>
                      <a:pPr algn="ctr"/>
                      <a:r>
                        <a:rPr lang="en-US" sz="1800" b="0" kern="1200" dirty="0">
                          <a:solidFill>
                            <a:schemeClr val="dk1"/>
                          </a:solidFill>
                          <a:effectLst/>
                        </a:rPr>
                        <a:t>7.5</a:t>
                      </a:r>
                      <a:endParaRPr lang="en-US" dirty="0"/>
                    </a:p>
                  </a:txBody>
                  <a:tcPr/>
                </a:tc>
                <a:tc>
                  <a:txBody>
                    <a:bodyPr/>
                    <a:lstStyle/>
                    <a:p>
                      <a:pPr algn="ctr"/>
                      <a:r>
                        <a:rPr lang="en-US" dirty="0"/>
                        <a:t>1</a:t>
                      </a:r>
                    </a:p>
                  </a:txBody>
                  <a:tcPr/>
                </a:tc>
                <a:extLst>
                  <a:ext uri="{0D108BD9-81ED-4DB2-BD59-A6C34878D82A}">
                    <a16:rowId xmlns:a16="http://schemas.microsoft.com/office/drawing/2014/main" val="2427734517"/>
                  </a:ext>
                </a:extLst>
              </a:tr>
              <a:tr h="370840">
                <a:tc>
                  <a:txBody>
                    <a:bodyPr/>
                    <a:lstStyle/>
                    <a:p>
                      <a:r>
                        <a:rPr lang="en-US" dirty="0" err="1"/>
                        <a:t>wbr</a:t>
                      </a:r>
                      <a:endParaRPr lang="en-US" dirty="0"/>
                    </a:p>
                  </a:txBody>
                  <a:tcPr/>
                </a:tc>
                <a:tc>
                  <a:txBody>
                    <a:bodyPr/>
                    <a:lstStyle/>
                    <a:p>
                      <a:pPr algn="ctr"/>
                      <a:r>
                        <a:rPr lang="en-US" sz="1800" b="0" kern="1200" dirty="0">
                          <a:solidFill>
                            <a:schemeClr val="dk1"/>
                          </a:solidFill>
                          <a:effectLst/>
                        </a:rPr>
                        <a:t>7.83</a:t>
                      </a:r>
                      <a:endParaRPr lang="en-US" dirty="0"/>
                    </a:p>
                  </a:txBody>
                  <a:tcPr/>
                </a:tc>
                <a:tc>
                  <a:txBody>
                    <a:bodyPr/>
                    <a:lstStyle/>
                    <a:p>
                      <a:pPr algn="ctr"/>
                      <a:r>
                        <a:rPr lang="en-US" sz="1800" b="0" kern="1200" dirty="0">
                          <a:solidFill>
                            <a:schemeClr val="dk1"/>
                          </a:solidFill>
                          <a:effectLst/>
                        </a:rPr>
                        <a:t>7.75</a:t>
                      </a:r>
                      <a:endParaRPr lang="en-US" dirty="0"/>
                    </a:p>
                  </a:txBody>
                  <a:tcPr/>
                </a:tc>
                <a:tc>
                  <a:txBody>
                    <a:bodyPr/>
                    <a:lstStyle/>
                    <a:p>
                      <a:pPr algn="ctr"/>
                      <a:r>
                        <a:rPr lang="en-US" dirty="0"/>
                        <a:t>1</a:t>
                      </a:r>
                    </a:p>
                  </a:txBody>
                  <a:tcPr/>
                </a:tc>
                <a:extLst>
                  <a:ext uri="{0D108BD9-81ED-4DB2-BD59-A6C34878D82A}">
                    <a16:rowId xmlns:a16="http://schemas.microsoft.com/office/drawing/2014/main" val="58066852"/>
                  </a:ext>
                </a:extLst>
              </a:tr>
              <a:tr h="370840">
                <a:tc>
                  <a:txBody>
                    <a:bodyPr/>
                    <a:lstStyle/>
                    <a:p>
                      <a:r>
                        <a:rPr lang="en-US" dirty="0" err="1"/>
                        <a:t>system_multiturn</a:t>
                      </a:r>
                      <a:endParaRPr lang="en-US" dirty="0"/>
                    </a:p>
                  </a:txBody>
                  <a:tcPr/>
                </a:tc>
                <a:tc>
                  <a:txBody>
                    <a:bodyPr/>
                    <a:lstStyle/>
                    <a:p>
                      <a:pPr algn="ctr"/>
                      <a:r>
                        <a:rPr lang="en-US" sz="1800" b="0" kern="1200" dirty="0">
                          <a:solidFill>
                            <a:schemeClr val="dk1"/>
                          </a:solidFill>
                          <a:effectLst/>
                        </a:rPr>
                        <a:t>10.73</a:t>
                      </a:r>
                      <a:endParaRPr lang="en-US" dirty="0"/>
                    </a:p>
                  </a:txBody>
                  <a:tcPr/>
                </a:tc>
                <a:tc>
                  <a:txBody>
                    <a:bodyPr/>
                    <a:lstStyle/>
                    <a:p>
                      <a:pPr algn="ctr"/>
                      <a:r>
                        <a:rPr lang="en-US" sz="1800" b="0" kern="1200" dirty="0">
                          <a:solidFill>
                            <a:schemeClr val="dk1"/>
                          </a:solidFill>
                          <a:effectLst/>
                        </a:rPr>
                        <a:t>10.55</a:t>
                      </a:r>
                      <a:endParaRPr lang="en-US" dirty="0"/>
                    </a:p>
                  </a:txBody>
                  <a:tcPr/>
                </a:tc>
                <a:tc>
                  <a:txBody>
                    <a:bodyPr/>
                    <a:lstStyle/>
                    <a:p>
                      <a:pPr algn="ctr"/>
                      <a:r>
                        <a:rPr lang="en-US" dirty="0"/>
                        <a:t>2</a:t>
                      </a:r>
                    </a:p>
                  </a:txBody>
                  <a:tcPr/>
                </a:tc>
                <a:extLst>
                  <a:ext uri="{0D108BD9-81ED-4DB2-BD59-A6C34878D82A}">
                    <a16:rowId xmlns:a16="http://schemas.microsoft.com/office/drawing/2014/main" val="3662450950"/>
                  </a:ext>
                </a:extLst>
              </a:tr>
            </a:tbl>
          </a:graphicData>
        </a:graphic>
      </p:graphicFrame>
    </p:spTree>
    <p:extLst>
      <p:ext uri="{BB962C8B-B14F-4D97-AF65-F5344CB8AC3E}">
        <p14:creationId xmlns:p14="http://schemas.microsoft.com/office/powerpoint/2010/main" val="3076048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3" end="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6DBF3-E029-AFBC-0B8A-FE8D3DD69830}"/>
              </a:ext>
            </a:extLst>
          </p:cNvPr>
          <p:cNvSpPr>
            <a:spLocks noGrp="1"/>
          </p:cNvSpPr>
          <p:nvPr>
            <p:ph type="title"/>
          </p:nvPr>
        </p:nvSpPr>
        <p:spPr/>
        <p:txBody>
          <a:bodyPr>
            <a:normAutofit fontScale="90000"/>
          </a:bodyPr>
          <a:lstStyle/>
          <a:p>
            <a:r>
              <a:rPr lang="en-US" dirty="0"/>
              <a:t>Quick Overview of our Hardware Acceleration Plan</a:t>
            </a:r>
          </a:p>
        </p:txBody>
      </p:sp>
      <p:sp>
        <p:nvSpPr>
          <p:cNvPr id="3" name="Text Placeholder 2">
            <a:extLst>
              <a:ext uri="{FF2B5EF4-FFF2-40B4-BE49-F238E27FC236}">
                <a16:creationId xmlns:a16="http://schemas.microsoft.com/office/drawing/2014/main" id="{0C6A1F56-C974-12A5-C37F-9214B78D09AC}"/>
              </a:ext>
            </a:extLst>
          </p:cNvPr>
          <p:cNvSpPr>
            <a:spLocks noGrp="1"/>
          </p:cNvSpPr>
          <p:nvPr>
            <p:ph type="body" sz="quarter" idx="15"/>
          </p:nvPr>
        </p:nvSpPr>
        <p:spPr/>
        <p:txBody>
          <a:bodyPr/>
          <a:lstStyle/>
          <a:p>
            <a:r>
              <a:rPr lang="en-US" dirty="0"/>
              <a:t>Priority for 2023 – Technologies Applicable to All Layers  </a:t>
            </a:r>
          </a:p>
        </p:txBody>
      </p:sp>
      <p:sp>
        <p:nvSpPr>
          <p:cNvPr id="4" name="Content Placeholder 3">
            <a:extLst>
              <a:ext uri="{FF2B5EF4-FFF2-40B4-BE49-F238E27FC236}">
                <a16:creationId xmlns:a16="http://schemas.microsoft.com/office/drawing/2014/main" id="{5C1304F7-C746-64D0-1A14-DB0E485871DC}"/>
              </a:ext>
            </a:extLst>
          </p:cNvPr>
          <p:cNvSpPr>
            <a:spLocks noGrp="1"/>
          </p:cNvSpPr>
          <p:nvPr>
            <p:ph idx="1"/>
          </p:nvPr>
        </p:nvSpPr>
        <p:spPr/>
        <p:txBody>
          <a:bodyPr/>
          <a:lstStyle/>
          <a:p>
            <a:r>
              <a:rPr lang="en-US" dirty="0">
                <a:solidFill>
                  <a:schemeClr val="bg1">
                    <a:lumMod val="85000"/>
                  </a:schemeClr>
                </a:solidFill>
              </a:rPr>
              <a:t>Quantization</a:t>
            </a:r>
          </a:p>
          <a:p>
            <a:pPr lvl="1"/>
            <a:r>
              <a:rPr lang="en-US" dirty="0">
                <a:solidFill>
                  <a:schemeClr val="bg1">
                    <a:lumMod val="85000"/>
                  </a:schemeClr>
                </a:solidFill>
              </a:rPr>
              <a:t>Conformer – prod Conformer, next step 1B</a:t>
            </a:r>
          </a:p>
          <a:p>
            <a:pPr lvl="1"/>
            <a:r>
              <a:rPr lang="en-US" dirty="0" err="1">
                <a:solidFill>
                  <a:schemeClr val="bg1">
                    <a:lumMod val="85000"/>
                  </a:schemeClr>
                </a:solidFill>
              </a:rPr>
              <a:t>RescoreBERT</a:t>
            </a:r>
            <a:r>
              <a:rPr lang="en-US" dirty="0">
                <a:solidFill>
                  <a:schemeClr val="bg1">
                    <a:lumMod val="85000"/>
                  </a:schemeClr>
                </a:solidFill>
              </a:rPr>
              <a:t> – kickstarted together with Denis, presented later </a:t>
            </a:r>
          </a:p>
          <a:p>
            <a:r>
              <a:rPr lang="en-US" dirty="0" err="1">
                <a:solidFill>
                  <a:schemeClr val="bg1">
                    <a:lumMod val="85000"/>
                  </a:schemeClr>
                </a:solidFill>
              </a:rPr>
              <a:t>Sparsification</a:t>
            </a:r>
            <a:endParaRPr lang="en-US" dirty="0">
              <a:solidFill>
                <a:schemeClr val="bg1">
                  <a:lumMod val="85000"/>
                </a:schemeClr>
              </a:solidFill>
            </a:endParaRPr>
          </a:p>
          <a:p>
            <a:pPr lvl="1"/>
            <a:r>
              <a:rPr lang="en-US" dirty="0">
                <a:solidFill>
                  <a:schemeClr val="bg1">
                    <a:lumMod val="85000"/>
                  </a:schemeClr>
                </a:solidFill>
              </a:rPr>
              <a:t>Conformer – </a:t>
            </a:r>
            <a:r>
              <a:rPr lang="en-US" dirty="0" err="1">
                <a:solidFill>
                  <a:schemeClr val="bg1">
                    <a:lumMod val="85000"/>
                  </a:schemeClr>
                </a:solidFill>
              </a:rPr>
              <a:t>NemoRT</a:t>
            </a:r>
            <a:r>
              <a:rPr lang="en-US" dirty="0">
                <a:solidFill>
                  <a:schemeClr val="bg1">
                    <a:lumMod val="85000"/>
                  </a:schemeClr>
                </a:solidFill>
              </a:rPr>
              <a:t> support needed</a:t>
            </a:r>
          </a:p>
          <a:p>
            <a:pPr lvl="1"/>
            <a:r>
              <a:rPr lang="en-US" dirty="0" err="1"/>
              <a:t>RescoreBERT</a:t>
            </a:r>
            <a:r>
              <a:rPr lang="en-US" dirty="0"/>
              <a:t> – good results obtained, presented later</a:t>
            </a:r>
          </a:p>
          <a:p>
            <a:pPr lvl="2"/>
            <a:r>
              <a:rPr lang="en-US" dirty="0"/>
              <a:t>LM team: </a:t>
            </a:r>
            <a:r>
              <a:rPr lang="en-US" dirty="0" err="1"/>
              <a:t>Yile</a:t>
            </a:r>
            <a:r>
              <a:rPr lang="en-US" dirty="0"/>
              <a:t> Gu, </a:t>
            </a:r>
            <a:r>
              <a:rPr lang="en-US" dirty="0" err="1"/>
              <a:t>Jari</a:t>
            </a:r>
            <a:r>
              <a:rPr lang="en-US" dirty="0"/>
              <a:t> </a:t>
            </a:r>
            <a:r>
              <a:rPr lang="en-US" dirty="0" err="1"/>
              <a:t>Kolehmainen</a:t>
            </a:r>
            <a:r>
              <a:rPr lang="en-US" dirty="0"/>
              <a:t>, Prashanth </a:t>
            </a:r>
            <a:r>
              <a:rPr lang="en-US" dirty="0" err="1"/>
              <a:t>Gurunath</a:t>
            </a:r>
            <a:r>
              <a:rPr lang="en-US" dirty="0"/>
              <a:t> </a:t>
            </a:r>
            <a:r>
              <a:rPr lang="en-US" dirty="0" err="1"/>
              <a:t>Shivakumar</a:t>
            </a:r>
            <a:endParaRPr lang="en-US" dirty="0"/>
          </a:p>
          <a:p>
            <a:pPr lvl="2"/>
            <a:r>
              <a:rPr lang="en-US" dirty="0" err="1"/>
              <a:t>NeMoRT</a:t>
            </a:r>
            <a:r>
              <a:rPr lang="en-US" dirty="0"/>
              <a:t> team: Chris Beauchene, Jane Chen</a:t>
            </a:r>
          </a:p>
          <a:p>
            <a:r>
              <a:rPr lang="en-US" dirty="0">
                <a:solidFill>
                  <a:schemeClr val="bg1">
                    <a:lumMod val="85000"/>
                  </a:schemeClr>
                </a:solidFill>
              </a:rPr>
              <a:t>Embedding</a:t>
            </a:r>
          </a:p>
          <a:p>
            <a:pPr lvl="1"/>
            <a:r>
              <a:rPr lang="en-US" dirty="0">
                <a:solidFill>
                  <a:schemeClr val="bg1">
                    <a:lumMod val="85000"/>
                  </a:schemeClr>
                </a:solidFill>
              </a:rPr>
              <a:t>8-bit quantization and sub-8-bit compression – on-hold as lacking HC </a:t>
            </a:r>
          </a:p>
          <a:p>
            <a:endParaRPr lang="en-US" dirty="0"/>
          </a:p>
          <a:p>
            <a:endParaRPr lang="en-US" dirty="0"/>
          </a:p>
        </p:txBody>
      </p:sp>
      <p:sp>
        <p:nvSpPr>
          <p:cNvPr id="5" name="Text Placeholder 4">
            <a:extLst>
              <a:ext uri="{FF2B5EF4-FFF2-40B4-BE49-F238E27FC236}">
                <a16:creationId xmlns:a16="http://schemas.microsoft.com/office/drawing/2014/main" id="{7AA699FC-C821-325B-DA9D-8A4C5E52EDD1}"/>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C2B65857-E8C0-BE4E-6D0F-B2384D7C628D}"/>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2422537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880B1-8AA7-FC4D-2424-2148941721D8}"/>
              </a:ext>
            </a:extLst>
          </p:cNvPr>
          <p:cNvSpPr>
            <a:spLocks noGrp="1"/>
          </p:cNvSpPr>
          <p:nvPr>
            <p:ph type="title"/>
          </p:nvPr>
        </p:nvSpPr>
        <p:spPr/>
        <p:txBody>
          <a:bodyPr>
            <a:normAutofit fontScale="90000"/>
          </a:bodyPr>
          <a:lstStyle/>
          <a:p>
            <a:r>
              <a:rPr lang="en-US" dirty="0"/>
              <a:t>Sparse </a:t>
            </a:r>
            <a:r>
              <a:rPr lang="en-US" dirty="0" err="1"/>
              <a:t>RescoreBERT</a:t>
            </a:r>
            <a:endParaRPr lang="en-US" dirty="0"/>
          </a:p>
        </p:txBody>
      </p:sp>
      <p:sp>
        <p:nvSpPr>
          <p:cNvPr id="3" name="Text Placeholder 2">
            <a:extLst>
              <a:ext uri="{FF2B5EF4-FFF2-40B4-BE49-F238E27FC236}">
                <a16:creationId xmlns:a16="http://schemas.microsoft.com/office/drawing/2014/main" id="{1B60865C-1EB8-F793-3F3C-BA8C1732A7FF}"/>
              </a:ext>
            </a:extLst>
          </p:cNvPr>
          <p:cNvSpPr>
            <a:spLocks noGrp="1"/>
          </p:cNvSpPr>
          <p:nvPr>
            <p:ph type="body" sz="quarter" idx="15"/>
          </p:nvPr>
        </p:nvSpPr>
        <p:spPr/>
        <p:txBody>
          <a:bodyPr/>
          <a:lstStyle/>
          <a:p>
            <a:endParaRPr lang="en-US" dirty="0"/>
          </a:p>
        </p:txBody>
      </p:sp>
      <p:sp>
        <p:nvSpPr>
          <p:cNvPr id="4" name="Content Placeholder 3">
            <a:extLst>
              <a:ext uri="{FF2B5EF4-FFF2-40B4-BE49-F238E27FC236}">
                <a16:creationId xmlns:a16="http://schemas.microsoft.com/office/drawing/2014/main" id="{516EE1A1-BD30-4734-D686-A3C33DA7D279}"/>
              </a:ext>
            </a:extLst>
          </p:cNvPr>
          <p:cNvSpPr>
            <a:spLocks noGrp="1"/>
          </p:cNvSpPr>
          <p:nvPr>
            <p:ph idx="1"/>
          </p:nvPr>
        </p:nvSpPr>
        <p:spPr/>
        <p:txBody>
          <a:bodyPr/>
          <a:lstStyle/>
          <a:p>
            <a:r>
              <a:rPr lang="en-US" dirty="0"/>
              <a:t>Similar to quantization, neural sparsity is “hardware specific”.</a:t>
            </a:r>
          </a:p>
          <a:p>
            <a:pPr lvl="1"/>
            <a:r>
              <a:rPr lang="en-US" dirty="0"/>
              <a:t>Accelerating column-wise / tile-wise sparse Conformer on CPU (need </a:t>
            </a:r>
            <a:r>
              <a:rPr lang="en-US" dirty="0" err="1"/>
              <a:t>NeMoRT</a:t>
            </a:r>
            <a:r>
              <a:rPr lang="en-US" dirty="0"/>
              <a:t> support)</a:t>
            </a:r>
          </a:p>
          <a:p>
            <a:pPr lvl="1"/>
            <a:r>
              <a:rPr lang="en-US" dirty="0"/>
              <a:t>Accelerating 2:4 sparse </a:t>
            </a:r>
            <a:r>
              <a:rPr lang="en-US" dirty="0" err="1"/>
              <a:t>RescoreBERT</a:t>
            </a:r>
            <a:r>
              <a:rPr lang="en-US" dirty="0"/>
              <a:t>/Conformer on GPU</a:t>
            </a:r>
          </a:p>
        </p:txBody>
      </p:sp>
      <p:sp>
        <p:nvSpPr>
          <p:cNvPr id="5" name="Text Placeholder 4">
            <a:extLst>
              <a:ext uri="{FF2B5EF4-FFF2-40B4-BE49-F238E27FC236}">
                <a16:creationId xmlns:a16="http://schemas.microsoft.com/office/drawing/2014/main" id="{13EF3707-A921-FEFE-531E-46B754D34D86}"/>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52158288-228B-83A3-3F25-FAD354C8103E}"/>
              </a:ext>
            </a:extLst>
          </p:cNvPr>
          <p:cNvSpPr>
            <a:spLocks noGrp="1"/>
          </p:cNvSpPr>
          <p:nvPr>
            <p:ph type="body" sz="quarter" idx="17"/>
          </p:nvPr>
        </p:nvSpPr>
        <p:spPr/>
        <p:txBody>
          <a:bodyPr/>
          <a:lstStyle/>
          <a:p>
            <a:endParaRPr lang="en-US"/>
          </a:p>
        </p:txBody>
      </p:sp>
      <p:grpSp>
        <p:nvGrpSpPr>
          <p:cNvPr id="51" name="Group 50">
            <a:extLst>
              <a:ext uri="{FF2B5EF4-FFF2-40B4-BE49-F238E27FC236}">
                <a16:creationId xmlns:a16="http://schemas.microsoft.com/office/drawing/2014/main" id="{3C479460-DF3C-AD06-D694-58A56DBBCF8E}"/>
              </a:ext>
            </a:extLst>
          </p:cNvPr>
          <p:cNvGrpSpPr/>
          <p:nvPr/>
        </p:nvGrpSpPr>
        <p:grpSpPr>
          <a:xfrm>
            <a:off x="927369" y="2316754"/>
            <a:ext cx="8683558" cy="3604261"/>
            <a:chOff x="927369" y="1204651"/>
            <a:chExt cx="8683558" cy="3604261"/>
          </a:xfrm>
        </p:grpSpPr>
        <p:grpSp>
          <p:nvGrpSpPr>
            <p:cNvPr id="52" name="Group 51">
              <a:extLst>
                <a:ext uri="{FF2B5EF4-FFF2-40B4-BE49-F238E27FC236}">
                  <a16:creationId xmlns:a16="http://schemas.microsoft.com/office/drawing/2014/main" id="{807052A5-DFB9-BFDE-4601-93507DE515E6}"/>
                </a:ext>
              </a:extLst>
            </p:cNvPr>
            <p:cNvGrpSpPr/>
            <p:nvPr/>
          </p:nvGrpSpPr>
          <p:grpSpPr>
            <a:xfrm>
              <a:off x="927369" y="1204651"/>
              <a:ext cx="8683558" cy="2992219"/>
              <a:chOff x="927369" y="1204651"/>
              <a:chExt cx="8683558" cy="2992219"/>
            </a:xfrm>
          </p:grpSpPr>
          <p:sp>
            <p:nvSpPr>
              <p:cNvPr id="58" name="Rectangle 57">
                <a:extLst>
                  <a:ext uri="{FF2B5EF4-FFF2-40B4-BE49-F238E27FC236}">
                    <a16:creationId xmlns:a16="http://schemas.microsoft.com/office/drawing/2014/main" id="{357E425A-5546-B419-D5A5-59B1C5EEF8E2}"/>
                  </a:ext>
                </a:extLst>
              </p:cNvPr>
              <p:cNvSpPr/>
              <p:nvPr/>
            </p:nvSpPr>
            <p:spPr>
              <a:xfrm>
                <a:off x="1206230" y="1896894"/>
                <a:ext cx="1332689" cy="1178972"/>
              </a:xfrm>
              <a:prstGeom prst="rect">
                <a:avLst/>
              </a:prstGeom>
              <a:solidFill>
                <a:schemeClr val="accent1">
                  <a:alpha val="12990"/>
                </a:schemeClr>
              </a:solid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Column/tile sparsity</a:t>
                </a:r>
              </a:p>
            </p:txBody>
          </p:sp>
          <p:sp>
            <p:nvSpPr>
              <p:cNvPr id="59" name="Rectangle 58">
                <a:extLst>
                  <a:ext uri="{FF2B5EF4-FFF2-40B4-BE49-F238E27FC236}">
                    <a16:creationId xmlns:a16="http://schemas.microsoft.com/office/drawing/2014/main" id="{A6318F78-9D45-0558-30D9-979B81945954}"/>
                  </a:ext>
                </a:extLst>
              </p:cNvPr>
              <p:cNvSpPr/>
              <p:nvPr/>
            </p:nvSpPr>
            <p:spPr>
              <a:xfrm>
                <a:off x="1206230" y="3348241"/>
                <a:ext cx="1332689" cy="486383"/>
              </a:xfrm>
              <a:prstGeom prst="rect">
                <a:avLst/>
              </a:prstGeom>
              <a:solidFill>
                <a:schemeClr val="accent1">
                  <a:alpha val="12990"/>
                </a:schemeClr>
              </a:solid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2:4 sparsity</a:t>
                </a:r>
              </a:p>
            </p:txBody>
          </p:sp>
          <p:sp>
            <p:nvSpPr>
              <p:cNvPr id="60" name="Rectangle 59">
                <a:extLst>
                  <a:ext uri="{FF2B5EF4-FFF2-40B4-BE49-F238E27FC236}">
                    <a16:creationId xmlns:a16="http://schemas.microsoft.com/office/drawing/2014/main" id="{0ECF61A4-6798-A946-8A65-0F45AB2A1BFB}"/>
                  </a:ext>
                </a:extLst>
              </p:cNvPr>
              <p:cNvSpPr/>
              <p:nvPr/>
            </p:nvSpPr>
            <p:spPr>
              <a:xfrm>
                <a:off x="3469532" y="1896894"/>
                <a:ext cx="1404025" cy="486383"/>
              </a:xfrm>
              <a:prstGeom prst="rect">
                <a:avLst/>
              </a:prstGeom>
              <a:solidFill>
                <a:schemeClr val="accent1">
                  <a:alpha val="13000"/>
                </a:schemeClr>
              </a:solidFill>
              <a:ln w="349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NNA</a:t>
                </a:r>
              </a:p>
            </p:txBody>
          </p:sp>
          <p:sp>
            <p:nvSpPr>
              <p:cNvPr id="61" name="Rectangle 60">
                <a:extLst>
                  <a:ext uri="{FF2B5EF4-FFF2-40B4-BE49-F238E27FC236}">
                    <a16:creationId xmlns:a16="http://schemas.microsoft.com/office/drawing/2014/main" id="{6F3C598B-D8C7-9A59-CC48-7593D4F7552B}"/>
                  </a:ext>
                </a:extLst>
              </p:cNvPr>
              <p:cNvSpPr/>
              <p:nvPr/>
            </p:nvSpPr>
            <p:spPr>
              <a:xfrm>
                <a:off x="3469532" y="2622567"/>
                <a:ext cx="1404025" cy="486383"/>
              </a:xfrm>
              <a:prstGeom prst="rect">
                <a:avLst/>
              </a:prstGeom>
              <a:solidFill>
                <a:schemeClr val="accent1">
                  <a:alpha val="12990"/>
                </a:schemeClr>
              </a:solidFill>
              <a:ln w="349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CPU</a:t>
                </a:r>
              </a:p>
            </p:txBody>
          </p:sp>
          <p:sp>
            <p:nvSpPr>
              <p:cNvPr id="62" name="Rectangle 61">
                <a:extLst>
                  <a:ext uri="{FF2B5EF4-FFF2-40B4-BE49-F238E27FC236}">
                    <a16:creationId xmlns:a16="http://schemas.microsoft.com/office/drawing/2014/main" id="{52895E77-DAEA-F1E3-1525-69273A5094FB}"/>
                  </a:ext>
                </a:extLst>
              </p:cNvPr>
              <p:cNvSpPr/>
              <p:nvPr/>
            </p:nvSpPr>
            <p:spPr>
              <a:xfrm>
                <a:off x="3469532" y="3348241"/>
                <a:ext cx="1404025" cy="486383"/>
              </a:xfrm>
              <a:prstGeom prst="rect">
                <a:avLst/>
              </a:prstGeom>
              <a:solidFill>
                <a:schemeClr val="accent1">
                  <a:alpha val="12990"/>
                </a:schemeClr>
              </a:solidFill>
              <a:ln w="349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GPU</a:t>
                </a:r>
              </a:p>
            </p:txBody>
          </p:sp>
          <p:sp>
            <p:nvSpPr>
              <p:cNvPr id="63" name="Rectangle 62">
                <a:extLst>
                  <a:ext uri="{FF2B5EF4-FFF2-40B4-BE49-F238E27FC236}">
                    <a16:creationId xmlns:a16="http://schemas.microsoft.com/office/drawing/2014/main" id="{322C167A-86E8-9C7F-A1DB-38C75C41ABA1}"/>
                  </a:ext>
                </a:extLst>
              </p:cNvPr>
              <p:cNvSpPr/>
              <p:nvPr/>
            </p:nvSpPr>
            <p:spPr>
              <a:xfrm>
                <a:off x="5616102" y="1896895"/>
                <a:ext cx="1404025" cy="1178972"/>
              </a:xfrm>
              <a:prstGeom prst="rect">
                <a:avLst/>
              </a:prstGeom>
              <a:solidFill>
                <a:schemeClr val="accent1">
                  <a:alpha val="11482"/>
                </a:schemeClr>
              </a:solidFill>
              <a:ln w="349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Conformer</a:t>
                </a:r>
              </a:p>
            </p:txBody>
          </p:sp>
          <p:sp>
            <p:nvSpPr>
              <p:cNvPr id="64" name="Rectangle 63">
                <a:extLst>
                  <a:ext uri="{FF2B5EF4-FFF2-40B4-BE49-F238E27FC236}">
                    <a16:creationId xmlns:a16="http://schemas.microsoft.com/office/drawing/2014/main" id="{5C649EEE-45E1-21DF-F39C-0532902042CE}"/>
                  </a:ext>
                </a:extLst>
              </p:cNvPr>
              <p:cNvSpPr/>
              <p:nvPr/>
            </p:nvSpPr>
            <p:spPr>
              <a:xfrm>
                <a:off x="7791856" y="2655653"/>
                <a:ext cx="1404025" cy="1178971"/>
              </a:xfrm>
              <a:prstGeom prst="rect">
                <a:avLst/>
              </a:prstGeom>
              <a:solidFill>
                <a:schemeClr val="accent1">
                  <a:alpha val="12990"/>
                </a:schemeClr>
              </a:solidFill>
              <a:ln w="3492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lumMod val="65000"/>
                        <a:lumOff val="35000"/>
                      </a:schemeClr>
                    </a:solidFill>
                  </a:rPr>
                  <a:t>RescoreBERT</a:t>
                </a:r>
                <a:endParaRPr lang="en-US" dirty="0">
                  <a:solidFill>
                    <a:schemeClr val="tx1">
                      <a:lumMod val="65000"/>
                      <a:lumOff val="35000"/>
                    </a:schemeClr>
                  </a:solidFill>
                </a:endParaRPr>
              </a:p>
            </p:txBody>
          </p:sp>
          <p:cxnSp>
            <p:nvCxnSpPr>
              <p:cNvPr id="65" name="Straight Connector 64">
                <a:extLst>
                  <a:ext uri="{FF2B5EF4-FFF2-40B4-BE49-F238E27FC236}">
                    <a16:creationId xmlns:a16="http://schemas.microsoft.com/office/drawing/2014/main" id="{D03C3BA4-77C3-4A5F-4500-61ACD6882357}"/>
                  </a:ext>
                </a:extLst>
              </p:cNvPr>
              <p:cNvCxnSpPr/>
              <p:nvPr/>
            </p:nvCxnSpPr>
            <p:spPr>
              <a:xfrm>
                <a:off x="2996119" y="1204651"/>
                <a:ext cx="0" cy="2986392"/>
              </a:xfrm>
              <a:prstGeom prst="line">
                <a:avLst/>
              </a:prstGeom>
              <a:ln>
                <a:solidFill>
                  <a:schemeClr val="tx2"/>
                </a:solidFill>
                <a:prstDash val="lgDash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75B64E0-526C-499E-ECBB-09BB47C2DD9E}"/>
                  </a:ext>
                </a:extLst>
              </p:cNvPr>
              <p:cNvCxnSpPr/>
              <p:nvPr/>
            </p:nvCxnSpPr>
            <p:spPr>
              <a:xfrm>
                <a:off x="5269148" y="1204651"/>
                <a:ext cx="0" cy="2986392"/>
              </a:xfrm>
              <a:prstGeom prst="line">
                <a:avLst/>
              </a:prstGeom>
              <a:ln>
                <a:solidFill>
                  <a:schemeClr val="tx2"/>
                </a:solidFill>
                <a:prstDash val="lgDash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4B3DD80-CED4-A422-7715-57598EB698A2}"/>
                  </a:ext>
                </a:extLst>
              </p:cNvPr>
              <p:cNvCxnSpPr/>
              <p:nvPr/>
            </p:nvCxnSpPr>
            <p:spPr>
              <a:xfrm>
                <a:off x="7438416" y="1210478"/>
                <a:ext cx="0" cy="2986392"/>
              </a:xfrm>
              <a:prstGeom prst="line">
                <a:avLst/>
              </a:prstGeom>
              <a:ln>
                <a:solidFill>
                  <a:schemeClr val="tx2"/>
                </a:solidFill>
                <a:prstDash val="lgDash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0217CB9F-9B18-AA31-A4A8-10C7B6728492}"/>
                  </a:ext>
                </a:extLst>
              </p:cNvPr>
              <p:cNvCxnSpPr>
                <a:cxnSpLocks/>
              </p:cNvCxnSpPr>
              <p:nvPr/>
            </p:nvCxnSpPr>
            <p:spPr>
              <a:xfrm>
                <a:off x="927369" y="1634246"/>
                <a:ext cx="8683558" cy="0"/>
              </a:xfrm>
              <a:prstGeom prst="line">
                <a:avLst/>
              </a:prstGeom>
              <a:ln>
                <a:solidFill>
                  <a:schemeClr val="tx2"/>
                </a:solidFill>
                <a:prstDash val="lgDashDot"/>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E5345734-90F3-DBE4-D924-2FDB590B5369}"/>
                  </a:ext>
                </a:extLst>
              </p:cNvPr>
              <p:cNvSpPr txBox="1"/>
              <p:nvPr/>
            </p:nvSpPr>
            <p:spPr>
              <a:xfrm>
                <a:off x="1104050" y="1264914"/>
                <a:ext cx="1663469" cy="369332"/>
              </a:xfrm>
              <a:prstGeom prst="rect">
                <a:avLst/>
              </a:prstGeom>
              <a:noFill/>
            </p:spPr>
            <p:txBody>
              <a:bodyPr wrap="none" rtlCol="0">
                <a:spAutoFit/>
              </a:bodyPr>
              <a:lstStyle/>
              <a:p>
                <a:r>
                  <a:rPr lang="en-US" dirty="0"/>
                  <a:t>Sparsity Pattern</a:t>
                </a:r>
              </a:p>
            </p:txBody>
          </p:sp>
          <p:sp>
            <p:nvSpPr>
              <p:cNvPr id="70" name="TextBox 69">
                <a:extLst>
                  <a:ext uri="{FF2B5EF4-FFF2-40B4-BE49-F238E27FC236}">
                    <a16:creationId xmlns:a16="http://schemas.microsoft.com/office/drawing/2014/main" id="{B8F5A335-03EA-010D-CEBB-49C1267C96A1}"/>
                  </a:ext>
                </a:extLst>
              </p:cNvPr>
              <p:cNvSpPr txBox="1"/>
              <p:nvPr/>
            </p:nvSpPr>
            <p:spPr>
              <a:xfrm>
                <a:off x="3296327" y="1263123"/>
                <a:ext cx="1600182" cy="369332"/>
              </a:xfrm>
              <a:prstGeom prst="rect">
                <a:avLst/>
              </a:prstGeom>
              <a:noFill/>
            </p:spPr>
            <p:txBody>
              <a:bodyPr wrap="none" rtlCol="0">
                <a:spAutoFit/>
              </a:bodyPr>
              <a:lstStyle/>
              <a:p>
                <a:r>
                  <a:rPr lang="en-US" dirty="0"/>
                  <a:t>Hardware Type</a:t>
                </a:r>
              </a:p>
            </p:txBody>
          </p:sp>
          <p:sp>
            <p:nvSpPr>
              <p:cNvPr id="71" name="TextBox 70">
                <a:extLst>
                  <a:ext uri="{FF2B5EF4-FFF2-40B4-BE49-F238E27FC236}">
                    <a16:creationId xmlns:a16="http://schemas.microsoft.com/office/drawing/2014/main" id="{7026FE64-6DF5-3CC1-C4F4-6EF43B15B1DC}"/>
                  </a:ext>
                </a:extLst>
              </p:cNvPr>
              <p:cNvSpPr txBox="1"/>
              <p:nvPr/>
            </p:nvSpPr>
            <p:spPr>
              <a:xfrm>
                <a:off x="5536731" y="1288271"/>
                <a:ext cx="1634102" cy="369332"/>
              </a:xfrm>
              <a:prstGeom prst="rect">
                <a:avLst/>
              </a:prstGeom>
              <a:noFill/>
            </p:spPr>
            <p:txBody>
              <a:bodyPr wrap="none" rtlCol="0">
                <a:spAutoFit/>
              </a:bodyPr>
              <a:lstStyle/>
              <a:p>
                <a:r>
                  <a:rPr lang="en-US" dirty="0"/>
                  <a:t>Acoustic Model</a:t>
                </a:r>
              </a:p>
            </p:txBody>
          </p:sp>
          <p:sp>
            <p:nvSpPr>
              <p:cNvPr id="72" name="TextBox 71">
                <a:extLst>
                  <a:ext uri="{FF2B5EF4-FFF2-40B4-BE49-F238E27FC236}">
                    <a16:creationId xmlns:a16="http://schemas.microsoft.com/office/drawing/2014/main" id="{A949E118-4D78-6AB5-17C1-9908BC10BD02}"/>
                  </a:ext>
                </a:extLst>
              </p:cNvPr>
              <p:cNvSpPr txBox="1"/>
              <p:nvPr/>
            </p:nvSpPr>
            <p:spPr>
              <a:xfrm>
                <a:off x="7622280" y="1264914"/>
                <a:ext cx="1740861" cy="369332"/>
              </a:xfrm>
              <a:prstGeom prst="rect">
                <a:avLst/>
              </a:prstGeom>
              <a:noFill/>
            </p:spPr>
            <p:txBody>
              <a:bodyPr wrap="none" rtlCol="0">
                <a:spAutoFit/>
              </a:bodyPr>
              <a:lstStyle/>
              <a:p>
                <a:r>
                  <a:rPr lang="en-US" dirty="0"/>
                  <a:t>Language Model</a:t>
                </a:r>
              </a:p>
            </p:txBody>
          </p:sp>
          <p:sp>
            <p:nvSpPr>
              <p:cNvPr id="73" name="Rectangle 72">
                <a:extLst>
                  <a:ext uri="{FF2B5EF4-FFF2-40B4-BE49-F238E27FC236}">
                    <a16:creationId xmlns:a16="http://schemas.microsoft.com/office/drawing/2014/main" id="{2CC25616-6C43-EDC2-E5A2-5A28C254D955}"/>
                  </a:ext>
                </a:extLst>
              </p:cNvPr>
              <p:cNvSpPr/>
              <p:nvPr/>
            </p:nvSpPr>
            <p:spPr>
              <a:xfrm>
                <a:off x="7648471" y="1254581"/>
                <a:ext cx="1735465" cy="2674863"/>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4" name="Straight Connector 73">
                <a:extLst>
                  <a:ext uri="{FF2B5EF4-FFF2-40B4-BE49-F238E27FC236}">
                    <a16:creationId xmlns:a16="http://schemas.microsoft.com/office/drawing/2014/main" id="{8E561413-D2C7-0CC6-6CEC-CB8E64C0CDE0}"/>
                  </a:ext>
                </a:extLst>
              </p:cNvPr>
              <p:cNvCxnSpPr>
                <a:cxnSpLocks/>
                <a:endCxn id="61" idx="1"/>
              </p:cNvCxnSpPr>
              <p:nvPr/>
            </p:nvCxnSpPr>
            <p:spPr>
              <a:xfrm>
                <a:off x="2530812" y="2510829"/>
                <a:ext cx="938720" cy="354930"/>
              </a:xfrm>
              <a:prstGeom prst="line">
                <a:avLst/>
              </a:prstGeom>
              <a:ln w="12700">
                <a:solidFill>
                  <a:srgbClr val="7030A0"/>
                </a:solidFill>
                <a:prstDash val="lgDashDot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7C783E5-C252-5320-CC7D-57572B591492}"/>
                  </a:ext>
                </a:extLst>
              </p:cNvPr>
              <p:cNvCxnSpPr>
                <a:cxnSpLocks/>
                <a:endCxn id="63" idx="1"/>
              </p:cNvCxnSpPr>
              <p:nvPr/>
            </p:nvCxnSpPr>
            <p:spPr>
              <a:xfrm flipV="1">
                <a:off x="4896509" y="2486381"/>
                <a:ext cx="719593" cy="380472"/>
              </a:xfrm>
              <a:prstGeom prst="line">
                <a:avLst/>
              </a:prstGeom>
              <a:ln w="12700">
                <a:solidFill>
                  <a:srgbClr val="7030A0"/>
                </a:solidFill>
                <a:prstDash val="lgDashDotDot"/>
              </a:ln>
            </p:spPr>
            <p:style>
              <a:lnRef idx="1">
                <a:schemeClr val="accent1"/>
              </a:lnRef>
              <a:fillRef idx="0">
                <a:schemeClr val="accent1"/>
              </a:fillRef>
              <a:effectRef idx="0">
                <a:schemeClr val="accent1"/>
              </a:effectRef>
              <a:fontRef idx="minor">
                <a:schemeClr val="tx1"/>
              </a:fontRef>
            </p:style>
          </p:cxnSp>
        </p:grpSp>
        <p:cxnSp>
          <p:nvCxnSpPr>
            <p:cNvPr id="53" name="Straight Connector 52">
              <a:extLst>
                <a:ext uri="{FF2B5EF4-FFF2-40B4-BE49-F238E27FC236}">
                  <a16:creationId xmlns:a16="http://schemas.microsoft.com/office/drawing/2014/main" id="{CE0D5A6F-998C-E7AC-043A-30657C539990}"/>
                </a:ext>
              </a:extLst>
            </p:cNvPr>
            <p:cNvCxnSpPr>
              <a:cxnSpLocks/>
            </p:cNvCxnSpPr>
            <p:nvPr/>
          </p:nvCxnSpPr>
          <p:spPr>
            <a:xfrm>
              <a:off x="2443395" y="4634331"/>
              <a:ext cx="852932"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092DE5F7-B024-4917-C300-FCC58691F9F1}"/>
                </a:ext>
              </a:extLst>
            </p:cNvPr>
            <p:cNvSpPr txBox="1"/>
            <p:nvPr/>
          </p:nvSpPr>
          <p:spPr>
            <a:xfrm>
              <a:off x="3281048" y="4439580"/>
              <a:ext cx="1784463" cy="369332"/>
            </a:xfrm>
            <a:prstGeom prst="rect">
              <a:avLst/>
            </a:prstGeom>
            <a:noFill/>
          </p:spPr>
          <p:txBody>
            <a:bodyPr wrap="none" rtlCol="0">
              <a:spAutoFit/>
            </a:bodyPr>
            <a:lstStyle/>
            <a:p>
              <a:r>
                <a:rPr lang="en-US" dirty="0"/>
                <a:t>: Short-term plan</a:t>
              </a:r>
            </a:p>
          </p:txBody>
        </p:sp>
        <p:cxnSp>
          <p:nvCxnSpPr>
            <p:cNvPr id="55" name="Straight Connector 54">
              <a:extLst>
                <a:ext uri="{FF2B5EF4-FFF2-40B4-BE49-F238E27FC236}">
                  <a16:creationId xmlns:a16="http://schemas.microsoft.com/office/drawing/2014/main" id="{D10C791C-87E0-1226-8B82-C0306D377194}"/>
                </a:ext>
              </a:extLst>
            </p:cNvPr>
            <p:cNvCxnSpPr>
              <a:cxnSpLocks/>
            </p:cNvCxnSpPr>
            <p:nvPr/>
          </p:nvCxnSpPr>
          <p:spPr>
            <a:xfrm>
              <a:off x="5934955" y="4634331"/>
              <a:ext cx="837653" cy="0"/>
            </a:xfrm>
            <a:prstGeom prst="line">
              <a:avLst/>
            </a:prstGeom>
            <a:ln w="12700">
              <a:solidFill>
                <a:srgbClr val="7030A0"/>
              </a:solidFill>
              <a:prstDash val="lgDashDotDot"/>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A859EA22-E976-A024-7350-614FBCFCB03C}"/>
                </a:ext>
              </a:extLst>
            </p:cNvPr>
            <p:cNvSpPr txBox="1"/>
            <p:nvPr/>
          </p:nvSpPr>
          <p:spPr>
            <a:xfrm>
              <a:off x="6730048" y="4439580"/>
              <a:ext cx="1735475" cy="369332"/>
            </a:xfrm>
            <a:prstGeom prst="rect">
              <a:avLst/>
            </a:prstGeom>
            <a:noFill/>
          </p:spPr>
          <p:txBody>
            <a:bodyPr wrap="none" rtlCol="0">
              <a:spAutoFit/>
            </a:bodyPr>
            <a:lstStyle/>
            <a:p>
              <a:r>
                <a:rPr lang="en-US" dirty="0"/>
                <a:t>: Long-term plan</a:t>
              </a:r>
            </a:p>
          </p:txBody>
        </p:sp>
        <p:sp>
          <p:nvSpPr>
            <p:cNvPr id="57" name="Rounded Rectangle 56">
              <a:extLst>
                <a:ext uri="{FF2B5EF4-FFF2-40B4-BE49-F238E27FC236}">
                  <a16:creationId xmlns:a16="http://schemas.microsoft.com/office/drawing/2014/main" id="{33A90F05-0798-36A0-3D65-78229A764D7D}"/>
                </a:ext>
              </a:extLst>
            </p:cNvPr>
            <p:cNvSpPr/>
            <p:nvPr/>
          </p:nvSpPr>
          <p:spPr>
            <a:xfrm>
              <a:off x="2137715" y="4439580"/>
              <a:ext cx="6549075" cy="369332"/>
            </a:xfrm>
            <a:prstGeom prst="roundRect">
              <a:avLst>
                <a:gd name="adj" fmla="val 36741"/>
              </a:avLst>
            </a:prstGeom>
            <a:solidFill>
              <a:schemeClr val="accent1">
                <a:alpha val="4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 name="Straight Connector 6">
            <a:extLst>
              <a:ext uri="{FF2B5EF4-FFF2-40B4-BE49-F238E27FC236}">
                <a16:creationId xmlns:a16="http://schemas.microsoft.com/office/drawing/2014/main" id="{B943A926-80F7-FE14-B371-959ED83E2DC0}"/>
              </a:ext>
            </a:extLst>
          </p:cNvPr>
          <p:cNvCxnSpPr/>
          <p:nvPr/>
        </p:nvCxnSpPr>
        <p:spPr>
          <a:xfrm>
            <a:off x="2538919" y="4703536"/>
            <a:ext cx="930613"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E7BE866-76DC-D23C-647B-B8A9DAAFA31F}"/>
              </a:ext>
            </a:extLst>
          </p:cNvPr>
          <p:cNvCxnSpPr>
            <a:cxnSpLocks/>
            <a:endCxn id="63" idx="1"/>
          </p:cNvCxnSpPr>
          <p:nvPr/>
        </p:nvCxnSpPr>
        <p:spPr>
          <a:xfrm flipV="1">
            <a:off x="4873557" y="3598484"/>
            <a:ext cx="742545" cy="1104787"/>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DEC01BBF-9953-9A11-0344-1DB242B809D9}"/>
              </a:ext>
            </a:extLst>
          </p:cNvPr>
          <p:cNvSpPr/>
          <p:nvPr/>
        </p:nvSpPr>
        <p:spPr>
          <a:xfrm>
            <a:off x="3291488" y="2835033"/>
            <a:ext cx="1735465" cy="801228"/>
          </a:xfrm>
          <a:prstGeom prst="rect">
            <a:avLst/>
          </a:prstGeom>
          <a:solidFill>
            <a:schemeClr val="bg1">
              <a:alpha val="7436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9562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DE7A0-5A25-C540-6C86-F520AEEA8390}"/>
              </a:ext>
            </a:extLst>
          </p:cNvPr>
          <p:cNvSpPr>
            <a:spLocks noGrp="1"/>
          </p:cNvSpPr>
          <p:nvPr>
            <p:ph type="title"/>
          </p:nvPr>
        </p:nvSpPr>
        <p:spPr/>
        <p:txBody>
          <a:bodyPr>
            <a:normAutofit fontScale="90000"/>
          </a:bodyPr>
          <a:lstStyle/>
          <a:p>
            <a:r>
              <a:rPr lang="en-US" dirty="0"/>
              <a:t>Sparse </a:t>
            </a:r>
            <a:r>
              <a:rPr lang="en-US" dirty="0" err="1"/>
              <a:t>RescoreBERT</a:t>
            </a:r>
            <a:endParaRPr lang="en-US" dirty="0"/>
          </a:p>
        </p:txBody>
      </p:sp>
      <p:sp>
        <p:nvSpPr>
          <p:cNvPr id="3" name="Text Placeholder 2">
            <a:extLst>
              <a:ext uri="{FF2B5EF4-FFF2-40B4-BE49-F238E27FC236}">
                <a16:creationId xmlns:a16="http://schemas.microsoft.com/office/drawing/2014/main" id="{D6AAC967-F9E1-EFCF-7D99-7010B6EAA541}"/>
              </a:ext>
            </a:extLst>
          </p:cNvPr>
          <p:cNvSpPr>
            <a:spLocks noGrp="1"/>
          </p:cNvSpPr>
          <p:nvPr>
            <p:ph type="body" sz="quarter" idx="15"/>
          </p:nvPr>
        </p:nvSpPr>
        <p:spPr/>
        <p:txBody>
          <a:bodyPr/>
          <a:lstStyle/>
          <a:p>
            <a:endParaRPr lang="en-US" dirty="0"/>
          </a:p>
        </p:txBody>
      </p:sp>
      <p:sp>
        <p:nvSpPr>
          <p:cNvPr id="4" name="Content Placeholder 3">
            <a:extLst>
              <a:ext uri="{FF2B5EF4-FFF2-40B4-BE49-F238E27FC236}">
                <a16:creationId xmlns:a16="http://schemas.microsoft.com/office/drawing/2014/main" id="{D9C20ACC-7F42-CD18-A0CC-8BF7B534B5F2}"/>
              </a:ext>
            </a:extLst>
          </p:cNvPr>
          <p:cNvSpPr>
            <a:spLocks noGrp="1"/>
          </p:cNvSpPr>
          <p:nvPr>
            <p:ph idx="1"/>
          </p:nvPr>
        </p:nvSpPr>
        <p:spPr/>
        <p:txBody>
          <a:bodyPr/>
          <a:lstStyle/>
          <a:p>
            <a:r>
              <a:rPr lang="en-US" dirty="0">
                <a:solidFill>
                  <a:schemeClr val="bg1">
                    <a:lumMod val="85000"/>
                  </a:schemeClr>
                </a:solidFill>
              </a:rPr>
              <a:t>Similar to quantization, neural sparsity is “hardware specific”.</a:t>
            </a:r>
          </a:p>
          <a:p>
            <a:pPr lvl="1"/>
            <a:r>
              <a:rPr lang="en-US" dirty="0">
                <a:solidFill>
                  <a:schemeClr val="bg1">
                    <a:lumMod val="85000"/>
                  </a:schemeClr>
                </a:solidFill>
              </a:rPr>
              <a:t>Accelerating column-wise / tile-wise sparse Conformer on CPU (need </a:t>
            </a:r>
            <a:r>
              <a:rPr lang="en-US" dirty="0" err="1">
                <a:solidFill>
                  <a:schemeClr val="bg1">
                    <a:lumMod val="85000"/>
                  </a:schemeClr>
                </a:solidFill>
              </a:rPr>
              <a:t>NeMoRT</a:t>
            </a:r>
            <a:r>
              <a:rPr lang="en-US" dirty="0">
                <a:solidFill>
                  <a:schemeClr val="bg1">
                    <a:lumMod val="85000"/>
                  </a:schemeClr>
                </a:solidFill>
              </a:rPr>
              <a:t> support)</a:t>
            </a:r>
          </a:p>
          <a:p>
            <a:pPr lvl="1"/>
            <a:r>
              <a:rPr lang="en-US" dirty="0"/>
              <a:t>Accelerating 2:4 sparse </a:t>
            </a:r>
            <a:r>
              <a:rPr lang="en-US" dirty="0" err="1"/>
              <a:t>RescoreBERT</a:t>
            </a:r>
            <a:r>
              <a:rPr lang="en-US" dirty="0">
                <a:solidFill>
                  <a:schemeClr val="bg1">
                    <a:lumMod val="85000"/>
                  </a:schemeClr>
                </a:solidFill>
              </a:rPr>
              <a:t>/Conformer </a:t>
            </a:r>
            <a:r>
              <a:rPr lang="en-US" dirty="0"/>
              <a:t>on GPU</a:t>
            </a:r>
          </a:p>
          <a:p>
            <a:endParaRPr lang="en-US" dirty="0"/>
          </a:p>
        </p:txBody>
      </p:sp>
      <p:sp>
        <p:nvSpPr>
          <p:cNvPr id="5" name="Text Placeholder 4">
            <a:extLst>
              <a:ext uri="{FF2B5EF4-FFF2-40B4-BE49-F238E27FC236}">
                <a16:creationId xmlns:a16="http://schemas.microsoft.com/office/drawing/2014/main" id="{720AE858-585F-B100-ABFF-84C5E35F3C6C}"/>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647F88DB-823F-722D-CB3B-321F0E8A04E9}"/>
              </a:ext>
            </a:extLst>
          </p:cNvPr>
          <p:cNvSpPr>
            <a:spLocks noGrp="1"/>
          </p:cNvSpPr>
          <p:nvPr>
            <p:ph type="body" sz="quarter" idx="17"/>
          </p:nvPr>
        </p:nvSpPr>
        <p:spPr/>
        <p:txBody>
          <a:bodyPr/>
          <a:lstStyle/>
          <a:p>
            <a:endParaRPr lang="en-US"/>
          </a:p>
        </p:txBody>
      </p:sp>
      <p:grpSp>
        <p:nvGrpSpPr>
          <p:cNvPr id="32" name="Group 31">
            <a:extLst>
              <a:ext uri="{FF2B5EF4-FFF2-40B4-BE49-F238E27FC236}">
                <a16:creationId xmlns:a16="http://schemas.microsoft.com/office/drawing/2014/main" id="{687665CC-DDEB-8CD5-3CA4-620D727D67E0}"/>
              </a:ext>
            </a:extLst>
          </p:cNvPr>
          <p:cNvGrpSpPr/>
          <p:nvPr/>
        </p:nvGrpSpPr>
        <p:grpSpPr>
          <a:xfrm>
            <a:off x="927369" y="2256583"/>
            <a:ext cx="8683558" cy="3664432"/>
            <a:chOff x="927369" y="1144480"/>
            <a:chExt cx="8683558" cy="3664432"/>
          </a:xfrm>
        </p:grpSpPr>
        <p:grpSp>
          <p:nvGrpSpPr>
            <p:cNvPr id="33" name="Group 32">
              <a:extLst>
                <a:ext uri="{FF2B5EF4-FFF2-40B4-BE49-F238E27FC236}">
                  <a16:creationId xmlns:a16="http://schemas.microsoft.com/office/drawing/2014/main" id="{FFE6D2D5-4084-3978-9165-E038C19BC8AE}"/>
                </a:ext>
              </a:extLst>
            </p:cNvPr>
            <p:cNvGrpSpPr/>
            <p:nvPr/>
          </p:nvGrpSpPr>
          <p:grpSpPr>
            <a:xfrm>
              <a:off x="927369" y="1144480"/>
              <a:ext cx="8683558" cy="3052390"/>
              <a:chOff x="927369" y="1144480"/>
              <a:chExt cx="8683558" cy="3052390"/>
            </a:xfrm>
          </p:grpSpPr>
          <p:sp>
            <p:nvSpPr>
              <p:cNvPr id="39" name="Rectangle 38">
                <a:extLst>
                  <a:ext uri="{FF2B5EF4-FFF2-40B4-BE49-F238E27FC236}">
                    <a16:creationId xmlns:a16="http://schemas.microsoft.com/office/drawing/2014/main" id="{ED5D025C-69CE-C10E-C110-434158DC1FE8}"/>
                  </a:ext>
                </a:extLst>
              </p:cNvPr>
              <p:cNvSpPr/>
              <p:nvPr/>
            </p:nvSpPr>
            <p:spPr>
              <a:xfrm>
                <a:off x="1206230" y="1896894"/>
                <a:ext cx="1332689" cy="1178972"/>
              </a:xfrm>
              <a:prstGeom prst="rect">
                <a:avLst/>
              </a:prstGeom>
              <a:solidFill>
                <a:schemeClr val="accent1">
                  <a:alpha val="12990"/>
                </a:schemeClr>
              </a:solid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Column/tile sparsity</a:t>
                </a:r>
              </a:p>
            </p:txBody>
          </p:sp>
          <p:sp>
            <p:nvSpPr>
              <p:cNvPr id="40" name="Rectangle 39">
                <a:extLst>
                  <a:ext uri="{FF2B5EF4-FFF2-40B4-BE49-F238E27FC236}">
                    <a16:creationId xmlns:a16="http://schemas.microsoft.com/office/drawing/2014/main" id="{13324796-EC02-5C99-9039-8EFA89A68629}"/>
                  </a:ext>
                </a:extLst>
              </p:cNvPr>
              <p:cNvSpPr/>
              <p:nvPr/>
            </p:nvSpPr>
            <p:spPr>
              <a:xfrm>
                <a:off x="1206230" y="3348241"/>
                <a:ext cx="1332689" cy="486383"/>
              </a:xfrm>
              <a:prstGeom prst="rect">
                <a:avLst/>
              </a:prstGeom>
              <a:solidFill>
                <a:schemeClr val="accent1">
                  <a:alpha val="12990"/>
                </a:schemeClr>
              </a:solid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2:4 sparsity</a:t>
                </a:r>
              </a:p>
            </p:txBody>
          </p:sp>
          <p:sp>
            <p:nvSpPr>
              <p:cNvPr id="41" name="Rectangle 40">
                <a:extLst>
                  <a:ext uri="{FF2B5EF4-FFF2-40B4-BE49-F238E27FC236}">
                    <a16:creationId xmlns:a16="http://schemas.microsoft.com/office/drawing/2014/main" id="{AC980998-1F1A-5B8D-BE60-F8DDE3BD3E91}"/>
                  </a:ext>
                </a:extLst>
              </p:cNvPr>
              <p:cNvSpPr/>
              <p:nvPr/>
            </p:nvSpPr>
            <p:spPr>
              <a:xfrm>
                <a:off x="3469532" y="1896894"/>
                <a:ext cx="1404025" cy="486383"/>
              </a:xfrm>
              <a:prstGeom prst="rect">
                <a:avLst/>
              </a:prstGeom>
              <a:solidFill>
                <a:schemeClr val="accent1">
                  <a:alpha val="12990"/>
                </a:schemeClr>
              </a:solidFill>
              <a:ln w="349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NNA</a:t>
                </a:r>
              </a:p>
            </p:txBody>
          </p:sp>
          <p:sp>
            <p:nvSpPr>
              <p:cNvPr id="42" name="Rectangle 41">
                <a:extLst>
                  <a:ext uri="{FF2B5EF4-FFF2-40B4-BE49-F238E27FC236}">
                    <a16:creationId xmlns:a16="http://schemas.microsoft.com/office/drawing/2014/main" id="{1E43560D-4929-C034-5A4D-7851B0827317}"/>
                  </a:ext>
                </a:extLst>
              </p:cNvPr>
              <p:cNvSpPr/>
              <p:nvPr/>
            </p:nvSpPr>
            <p:spPr>
              <a:xfrm>
                <a:off x="3469532" y="2622567"/>
                <a:ext cx="1404025" cy="486383"/>
              </a:xfrm>
              <a:prstGeom prst="rect">
                <a:avLst/>
              </a:prstGeom>
              <a:solidFill>
                <a:schemeClr val="accent1">
                  <a:alpha val="12990"/>
                </a:schemeClr>
              </a:solidFill>
              <a:ln w="349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CPU</a:t>
                </a:r>
              </a:p>
            </p:txBody>
          </p:sp>
          <p:sp>
            <p:nvSpPr>
              <p:cNvPr id="43" name="Rectangle 42">
                <a:extLst>
                  <a:ext uri="{FF2B5EF4-FFF2-40B4-BE49-F238E27FC236}">
                    <a16:creationId xmlns:a16="http://schemas.microsoft.com/office/drawing/2014/main" id="{54DE3214-D3A3-3FA3-291F-5F92FAC30DBF}"/>
                  </a:ext>
                </a:extLst>
              </p:cNvPr>
              <p:cNvSpPr/>
              <p:nvPr/>
            </p:nvSpPr>
            <p:spPr>
              <a:xfrm>
                <a:off x="3469532" y="3348241"/>
                <a:ext cx="1404025" cy="486383"/>
              </a:xfrm>
              <a:prstGeom prst="rect">
                <a:avLst/>
              </a:prstGeom>
              <a:solidFill>
                <a:schemeClr val="accent1">
                  <a:alpha val="12990"/>
                </a:schemeClr>
              </a:solidFill>
              <a:ln w="349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GPU</a:t>
                </a:r>
              </a:p>
            </p:txBody>
          </p:sp>
          <p:sp>
            <p:nvSpPr>
              <p:cNvPr id="44" name="Rectangle 43">
                <a:extLst>
                  <a:ext uri="{FF2B5EF4-FFF2-40B4-BE49-F238E27FC236}">
                    <a16:creationId xmlns:a16="http://schemas.microsoft.com/office/drawing/2014/main" id="{D6D20B52-C3EE-9AEC-10F3-F781D1EDC10D}"/>
                  </a:ext>
                </a:extLst>
              </p:cNvPr>
              <p:cNvSpPr/>
              <p:nvPr/>
            </p:nvSpPr>
            <p:spPr>
              <a:xfrm>
                <a:off x="5616102" y="1896895"/>
                <a:ext cx="1404025" cy="1178972"/>
              </a:xfrm>
              <a:prstGeom prst="rect">
                <a:avLst/>
              </a:prstGeom>
              <a:solidFill>
                <a:schemeClr val="accent1">
                  <a:alpha val="11482"/>
                </a:schemeClr>
              </a:solidFill>
              <a:ln w="3492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rPr>
                  <a:t>Conformer</a:t>
                </a:r>
              </a:p>
            </p:txBody>
          </p:sp>
          <p:sp>
            <p:nvSpPr>
              <p:cNvPr id="45" name="Rectangle 44">
                <a:extLst>
                  <a:ext uri="{FF2B5EF4-FFF2-40B4-BE49-F238E27FC236}">
                    <a16:creationId xmlns:a16="http://schemas.microsoft.com/office/drawing/2014/main" id="{A513D3A6-32A8-F8C3-5719-D470A0909D9A}"/>
                  </a:ext>
                </a:extLst>
              </p:cNvPr>
              <p:cNvSpPr/>
              <p:nvPr/>
            </p:nvSpPr>
            <p:spPr>
              <a:xfrm>
                <a:off x="7791856" y="2655653"/>
                <a:ext cx="1404025" cy="1178971"/>
              </a:xfrm>
              <a:prstGeom prst="rect">
                <a:avLst/>
              </a:prstGeom>
              <a:solidFill>
                <a:schemeClr val="accent1">
                  <a:alpha val="12990"/>
                </a:schemeClr>
              </a:solidFill>
              <a:ln w="3492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lumMod val="65000"/>
                        <a:lumOff val="35000"/>
                      </a:schemeClr>
                    </a:solidFill>
                  </a:rPr>
                  <a:t>RescoreBERT</a:t>
                </a:r>
                <a:endParaRPr lang="en-US" dirty="0">
                  <a:solidFill>
                    <a:schemeClr val="tx1">
                      <a:lumMod val="65000"/>
                      <a:lumOff val="35000"/>
                    </a:schemeClr>
                  </a:solidFill>
                </a:endParaRPr>
              </a:p>
            </p:txBody>
          </p:sp>
          <p:cxnSp>
            <p:nvCxnSpPr>
              <p:cNvPr id="46" name="Straight Connector 45">
                <a:extLst>
                  <a:ext uri="{FF2B5EF4-FFF2-40B4-BE49-F238E27FC236}">
                    <a16:creationId xmlns:a16="http://schemas.microsoft.com/office/drawing/2014/main" id="{44926B9D-034E-CE8C-C510-735162FAA184}"/>
                  </a:ext>
                </a:extLst>
              </p:cNvPr>
              <p:cNvCxnSpPr/>
              <p:nvPr/>
            </p:nvCxnSpPr>
            <p:spPr>
              <a:xfrm>
                <a:off x="2996119" y="1204651"/>
                <a:ext cx="0" cy="2986392"/>
              </a:xfrm>
              <a:prstGeom prst="line">
                <a:avLst/>
              </a:prstGeom>
              <a:ln>
                <a:solidFill>
                  <a:schemeClr val="tx2"/>
                </a:solidFill>
                <a:prstDash val="lgDash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446C24E-0EC4-8CFA-7C6F-9F1A6D7EEDB5}"/>
                  </a:ext>
                </a:extLst>
              </p:cNvPr>
              <p:cNvCxnSpPr/>
              <p:nvPr/>
            </p:nvCxnSpPr>
            <p:spPr>
              <a:xfrm>
                <a:off x="5269148" y="1204651"/>
                <a:ext cx="0" cy="2986392"/>
              </a:xfrm>
              <a:prstGeom prst="line">
                <a:avLst/>
              </a:prstGeom>
              <a:ln>
                <a:solidFill>
                  <a:schemeClr val="tx2"/>
                </a:solidFill>
                <a:prstDash val="lgDash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D02F62C3-B069-6D63-C1AC-18D91DA98642}"/>
                  </a:ext>
                </a:extLst>
              </p:cNvPr>
              <p:cNvCxnSpPr/>
              <p:nvPr/>
            </p:nvCxnSpPr>
            <p:spPr>
              <a:xfrm>
                <a:off x="7438416" y="1210478"/>
                <a:ext cx="0" cy="2986392"/>
              </a:xfrm>
              <a:prstGeom prst="line">
                <a:avLst/>
              </a:prstGeom>
              <a:ln>
                <a:solidFill>
                  <a:schemeClr val="tx2"/>
                </a:solidFill>
                <a:prstDash val="lgDash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A45876A-2866-F128-EA12-86819D5B32BB}"/>
                  </a:ext>
                </a:extLst>
              </p:cNvPr>
              <p:cNvCxnSpPr>
                <a:cxnSpLocks/>
              </p:cNvCxnSpPr>
              <p:nvPr/>
            </p:nvCxnSpPr>
            <p:spPr>
              <a:xfrm>
                <a:off x="927369" y="1634246"/>
                <a:ext cx="8683558" cy="0"/>
              </a:xfrm>
              <a:prstGeom prst="line">
                <a:avLst/>
              </a:prstGeom>
              <a:ln>
                <a:solidFill>
                  <a:schemeClr val="tx2"/>
                </a:solidFill>
                <a:prstDash val="lgDashDot"/>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82117AE-3450-37AC-B03B-BA9F1B7AA62C}"/>
                  </a:ext>
                </a:extLst>
              </p:cNvPr>
              <p:cNvSpPr txBox="1"/>
              <p:nvPr/>
            </p:nvSpPr>
            <p:spPr>
              <a:xfrm>
                <a:off x="1104050" y="1264914"/>
                <a:ext cx="1663469" cy="369332"/>
              </a:xfrm>
              <a:prstGeom prst="rect">
                <a:avLst/>
              </a:prstGeom>
              <a:noFill/>
            </p:spPr>
            <p:txBody>
              <a:bodyPr wrap="none" rtlCol="0">
                <a:spAutoFit/>
              </a:bodyPr>
              <a:lstStyle/>
              <a:p>
                <a:r>
                  <a:rPr lang="en-US" dirty="0"/>
                  <a:t>Sparsity Pattern</a:t>
                </a:r>
              </a:p>
            </p:txBody>
          </p:sp>
          <p:sp>
            <p:nvSpPr>
              <p:cNvPr id="51" name="TextBox 50">
                <a:extLst>
                  <a:ext uri="{FF2B5EF4-FFF2-40B4-BE49-F238E27FC236}">
                    <a16:creationId xmlns:a16="http://schemas.microsoft.com/office/drawing/2014/main" id="{73F864C7-6D75-85D3-9758-0ABF6CC18C49}"/>
                  </a:ext>
                </a:extLst>
              </p:cNvPr>
              <p:cNvSpPr txBox="1"/>
              <p:nvPr/>
            </p:nvSpPr>
            <p:spPr>
              <a:xfrm>
                <a:off x="3296327" y="1263123"/>
                <a:ext cx="1600182" cy="369332"/>
              </a:xfrm>
              <a:prstGeom prst="rect">
                <a:avLst/>
              </a:prstGeom>
              <a:noFill/>
            </p:spPr>
            <p:txBody>
              <a:bodyPr wrap="none" rtlCol="0">
                <a:spAutoFit/>
              </a:bodyPr>
              <a:lstStyle/>
              <a:p>
                <a:r>
                  <a:rPr lang="en-US" dirty="0"/>
                  <a:t>Hardware Type</a:t>
                </a:r>
              </a:p>
            </p:txBody>
          </p:sp>
          <p:sp>
            <p:nvSpPr>
              <p:cNvPr id="52" name="TextBox 51">
                <a:extLst>
                  <a:ext uri="{FF2B5EF4-FFF2-40B4-BE49-F238E27FC236}">
                    <a16:creationId xmlns:a16="http://schemas.microsoft.com/office/drawing/2014/main" id="{AFBA8587-E689-971D-B429-088B6B7A1CA7}"/>
                  </a:ext>
                </a:extLst>
              </p:cNvPr>
              <p:cNvSpPr txBox="1"/>
              <p:nvPr/>
            </p:nvSpPr>
            <p:spPr>
              <a:xfrm>
                <a:off x="5536731" y="1288271"/>
                <a:ext cx="1634102" cy="369332"/>
              </a:xfrm>
              <a:prstGeom prst="rect">
                <a:avLst/>
              </a:prstGeom>
              <a:noFill/>
            </p:spPr>
            <p:txBody>
              <a:bodyPr wrap="none" rtlCol="0">
                <a:spAutoFit/>
              </a:bodyPr>
              <a:lstStyle/>
              <a:p>
                <a:r>
                  <a:rPr lang="en-US" dirty="0"/>
                  <a:t>Acoustic Model</a:t>
                </a:r>
              </a:p>
            </p:txBody>
          </p:sp>
          <p:sp>
            <p:nvSpPr>
              <p:cNvPr id="53" name="TextBox 52">
                <a:extLst>
                  <a:ext uri="{FF2B5EF4-FFF2-40B4-BE49-F238E27FC236}">
                    <a16:creationId xmlns:a16="http://schemas.microsoft.com/office/drawing/2014/main" id="{1F4C2D7B-6D4A-0F33-D1BB-5371E74A412F}"/>
                  </a:ext>
                </a:extLst>
              </p:cNvPr>
              <p:cNvSpPr txBox="1"/>
              <p:nvPr/>
            </p:nvSpPr>
            <p:spPr>
              <a:xfrm>
                <a:off x="7622280" y="1264914"/>
                <a:ext cx="1740861" cy="369332"/>
              </a:xfrm>
              <a:prstGeom prst="rect">
                <a:avLst/>
              </a:prstGeom>
              <a:noFill/>
            </p:spPr>
            <p:txBody>
              <a:bodyPr wrap="none" rtlCol="0">
                <a:spAutoFit/>
              </a:bodyPr>
              <a:lstStyle/>
              <a:p>
                <a:r>
                  <a:rPr lang="en-US" dirty="0"/>
                  <a:t>Language Model</a:t>
                </a:r>
              </a:p>
            </p:txBody>
          </p:sp>
          <p:cxnSp>
            <p:nvCxnSpPr>
              <p:cNvPr id="54" name="Straight Connector 53">
                <a:extLst>
                  <a:ext uri="{FF2B5EF4-FFF2-40B4-BE49-F238E27FC236}">
                    <a16:creationId xmlns:a16="http://schemas.microsoft.com/office/drawing/2014/main" id="{8D499546-F6F0-933B-9E9E-587DE2A784D2}"/>
                  </a:ext>
                </a:extLst>
              </p:cNvPr>
              <p:cNvCxnSpPr>
                <a:stCxn id="40" idx="3"/>
                <a:endCxn id="43" idx="1"/>
              </p:cNvCxnSpPr>
              <p:nvPr/>
            </p:nvCxnSpPr>
            <p:spPr>
              <a:xfrm>
                <a:off x="2538919" y="3591433"/>
                <a:ext cx="930613"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2DB622CC-045C-0B88-7351-2877E4185EE4}"/>
                  </a:ext>
                </a:extLst>
              </p:cNvPr>
              <p:cNvSpPr/>
              <p:nvPr/>
            </p:nvSpPr>
            <p:spPr>
              <a:xfrm>
                <a:off x="5412252" y="1144480"/>
                <a:ext cx="1735465" cy="2674863"/>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6" name="Straight Connector 55">
                <a:extLst>
                  <a:ext uri="{FF2B5EF4-FFF2-40B4-BE49-F238E27FC236}">
                    <a16:creationId xmlns:a16="http://schemas.microsoft.com/office/drawing/2014/main" id="{287FAACF-3DC0-D484-48E9-4BFD742BA8EC}"/>
                  </a:ext>
                </a:extLst>
              </p:cNvPr>
              <p:cNvCxnSpPr>
                <a:cxnSpLocks/>
                <a:endCxn id="42" idx="1"/>
              </p:cNvCxnSpPr>
              <p:nvPr/>
            </p:nvCxnSpPr>
            <p:spPr>
              <a:xfrm>
                <a:off x="2530812" y="2510829"/>
                <a:ext cx="938720" cy="354930"/>
              </a:xfrm>
              <a:prstGeom prst="line">
                <a:avLst/>
              </a:prstGeom>
              <a:ln w="12700">
                <a:solidFill>
                  <a:srgbClr val="7030A0"/>
                </a:solidFill>
                <a:prstDash val="lgDashDot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924973D-7861-1801-4C75-D767F6DBEE70}"/>
                  </a:ext>
                </a:extLst>
              </p:cNvPr>
              <p:cNvCxnSpPr>
                <a:cxnSpLocks/>
                <a:endCxn id="45" idx="1"/>
              </p:cNvCxnSpPr>
              <p:nvPr/>
            </p:nvCxnSpPr>
            <p:spPr>
              <a:xfrm>
                <a:off x="4896509" y="2866853"/>
                <a:ext cx="2895347" cy="378286"/>
              </a:xfrm>
              <a:prstGeom prst="line">
                <a:avLst/>
              </a:prstGeom>
              <a:ln w="12700">
                <a:solidFill>
                  <a:srgbClr val="7030A0"/>
                </a:solidFill>
                <a:prstDash val="lgDashDot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04E9D2E-961E-0E27-4ECD-3A3A8682ECF2}"/>
                  </a:ext>
                </a:extLst>
              </p:cNvPr>
              <p:cNvCxnSpPr>
                <a:cxnSpLocks/>
                <a:endCxn id="45" idx="1"/>
              </p:cNvCxnSpPr>
              <p:nvPr/>
            </p:nvCxnSpPr>
            <p:spPr>
              <a:xfrm flipV="1">
                <a:off x="4873557" y="3245139"/>
                <a:ext cx="2918299" cy="346029"/>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a:extLst>
                <a:ext uri="{FF2B5EF4-FFF2-40B4-BE49-F238E27FC236}">
                  <a16:creationId xmlns:a16="http://schemas.microsoft.com/office/drawing/2014/main" id="{3D43B621-1171-ECBE-0B4C-5AF4D48E6DB2}"/>
                </a:ext>
              </a:extLst>
            </p:cNvPr>
            <p:cNvCxnSpPr>
              <a:cxnSpLocks/>
            </p:cNvCxnSpPr>
            <p:nvPr/>
          </p:nvCxnSpPr>
          <p:spPr>
            <a:xfrm>
              <a:off x="2443395" y="4634331"/>
              <a:ext cx="852932"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D38F90E0-F967-A7DD-6040-F28A7A33C52E}"/>
                </a:ext>
              </a:extLst>
            </p:cNvPr>
            <p:cNvSpPr txBox="1"/>
            <p:nvPr/>
          </p:nvSpPr>
          <p:spPr>
            <a:xfrm>
              <a:off x="3281048" y="4439580"/>
              <a:ext cx="1784463" cy="369332"/>
            </a:xfrm>
            <a:prstGeom prst="rect">
              <a:avLst/>
            </a:prstGeom>
            <a:noFill/>
          </p:spPr>
          <p:txBody>
            <a:bodyPr wrap="none" rtlCol="0">
              <a:spAutoFit/>
            </a:bodyPr>
            <a:lstStyle/>
            <a:p>
              <a:r>
                <a:rPr lang="en-US" dirty="0"/>
                <a:t>: Short-term plan</a:t>
              </a:r>
            </a:p>
          </p:txBody>
        </p:sp>
        <p:cxnSp>
          <p:nvCxnSpPr>
            <p:cNvPr id="36" name="Straight Connector 35">
              <a:extLst>
                <a:ext uri="{FF2B5EF4-FFF2-40B4-BE49-F238E27FC236}">
                  <a16:creationId xmlns:a16="http://schemas.microsoft.com/office/drawing/2014/main" id="{5690D56A-F455-9807-D7C1-3729AC176DEE}"/>
                </a:ext>
              </a:extLst>
            </p:cNvPr>
            <p:cNvCxnSpPr>
              <a:cxnSpLocks/>
            </p:cNvCxnSpPr>
            <p:nvPr/>
          </p:nvCxnSpPr>
          <p:spPr>
            <a:xfrm>
              <a:off x="5934955" y="4634331"/>
              <a:ext cx="837653" cy="0"/>
            </a:xfrm>
            <a:prstGeom prst="line">
              <a:avLst/>
            </a:prstGeom>
            <a:ln w="12700">
              <a:solidFill>
                <a:srgbClr val="7030A0"/>
              </a:solidFill>
              <a:prstDash val="lgDashDotDot"/>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592188F9-1363-C417-D040-BFDB4FD4B69A}"/>
                </a:ext>
              </a:extLst>
            </p:cNvPr>
            <p:cNvSpPr txBox="1"/>
            <p:nvPr/>
          </p:nvSpPr>
          <p:spPr>
            <a:xfrm>
              <a:off x="6730048" y="4439580"/>
              <a:ext cx="1735475" cy="369332"/>
            </a:xfrm>
            <a:prstGeom prst="rect">
              <a:avLst/>
            </a:prstGeom>
            <a:noFill/>
          </p:spPr>
          <p:txBody>
            <a:bodyPr wrap="none" rtlCol="0">
              <a:spAutoFit/>
            </a:bodyPr>
            <a:lstStyle/>
            <a:p>
              <a:r>
                <a:rPr lang="en-US" dirty="0"/>
                <a:t>: Long-term plan</a:t>
              </a:r>
            </a:p>
          </p:txBody>
        </p:sp>
        <p:sp>
          <p:nvSpPr>
            <p:cNvPr id="38" name="Rounded Rectangle 37">
              <a:extLst>
                <a:ext uri="{FF2B5EF4-FFF2-40B4-BE49-F238E27FC236}">
                  <a16:creationId xmlns:a16="http://schemas.microsoft.com/office/drawing/2014/main" id="{CD04C6DC-E52E-9DBC-096B-26AAA67F64F2}"/>
                </a:ext>
              </a:extLst>
            </p:cNvPr>
            <p:cNvSpPr/>
            <p:nvPr/>
          </p:nvSpPr>
          <p:spPr>
            <a:xfrm>
              <a:off x="2137715" y="4439580"/>
              <a:ext cx="6549075" cy="369332"/>
            </a:xfrm>
            <a:prstGeom prst="roundRect">
              <a:avLst>
                <a:gd name="adj" fmla="val 36741"/>
              </a:avLst>
            </a:prstGeom>
            <a:solidFill>
              <a:schemeClr val="accent1">
                <a:alpha val="4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a:extLst>
              <a:ext uri="{FF2B5EF4-FFF2-40B4-BE49-F238E27FC236}">
                <a16:creationId xmlns:a16="http://schemas.microsoft.com/office/drawing/2014/main" id="{68AE4754-37A1-48CC-3BE2-AA66AD8EB3C0}"/>
              </a:ext>
            </a:extLst>
          </p:cNvPr>
          <p:cNvSpPr/>
          <p:nvPr/>
        </p:nvSpPr>
        <p:spPr>
          <a:xfrm>
            <a:off x="3291488" y="2835033"/>
            <a:ext cx="1735465" cy="801228"/>
          </a:xfrm>
          <a:prstGeom prst="rect">
            <a:avLst/>
          </a:prstGeom>
          <a:solidFill>
            <a:schemeClr val="bg1">
              <a:alpha val="7436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81939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F976D-0AB9-9D15-29F6-BC46E458B194}"/>
              </a:ext>
            </a:extLst>
          </p:cNvPr>
          <p:cNvSpPr>
            <a:spLocks noGrp="1"/>
          </p:cNvSpPr>
          <p:nvPr>
            <p:ph type="title"/>
          </p:nvPr>
        </p:nvSpPr>
        <p:spPr/>
        <p:txBody>
          <a:bodyPr>
            <a:normAutofit fontScale="90000"/>
          </a:bodyPr>
          <a:lstStyle/>
          <a:p>
            <a:r>
              <a:rPr lang="en-US" dirty="0"/>
              <a:t>Sparse </a:t>
            </a:r>
            <a:r>
              <a:rPr lang="en-US" dirty="0" err="1"/>
              <a:t>RescoreBERT</a:t>
            </a:r>
            <a:endParaRPr lang="en-US" dirty="0"/>
          </a:p>
        </p:txBody>
      </p:sp>
      <p:sp>
        <p:nvSpPr>
          <p:cNvPr id="3" name="Text Placeholder 2">
            <a:extLst>
              <a:ext uri="{FF2B5EF4-FFF2-40B4-BE49-F238E27FC236}">
                <a16:creationId xmlns:a16="http://schemas.microsoft.com/office/drawing/2014/main" id="{F8DCDC3A-DEB0-4CDB-671D-EEE897437D19}"/>
              </a:ext>
            </a:extLst>
          </p:cNvPr>
          <p:cNvSpPr>
            <a:spLocks noGrp="1"/>
          </p:cNvSpPr>
          <p:nvPr>
            <p:ph type="body" sz="quarter" idx="15"/>
          </p:nvPr>
        </p:nvSpPr>
        <p:spPr/>
        <p:txBody>
          <a:bodyPr/>
          <a:lstStyle/>
          <a:p>
            <a:r>
              <a:rPr lang="en-US" dirty="0"/>
              <a:t>2:4 structured sparsity for g5</a:t>
            </a:r>
          </a:p>
        </p:txBody>
      </p:sp>
      <p:sp>
        <p:nvSpPr>
          <p:cNvPr id="4" name="Content Placeholder 3">
            <a:extLst>
              <a:ext uri="{FF2B5EF4-FFF2-40B4-BE49-F238E27FC236}">
                <a16:creationId xmlns:a16="http://schemas.microsoft.com/office/drawing/2014/main" id="{43B99C7D-D7E8-E4AB-6E14-9D12E9F8C562}"/>
              </a:ext>
            </a:extLst>
          </p:cNvPr>
          <p:cNvSpPr>
            <a:spLocks noGrp="1"/>
          </p:cNvSpPr>
          <p:nvPr>
            <p:ph idx="1"/>
          </p:nvPr>
        </p:nvSpPr>
        <p:spPr>
          <a:xfrm>
            <a:off x="312420" y="1190678"/>
            <a:ext cx="5470542" cy="5015616"/>
          </a:xfrm>
        </p:spPr>
        <p:txBody>
          <a:bodyPr/>
          <a:lstStyle/>
          <a:p>
            <a:r>
              <a:rPr lang="en-US" dirty="0"/>
              <a:t>Sparse Tensor Cores accelerate a 2:4 sparsity pattern on NVIDIA A100 GPU </a:t>
            </a:r>
          </a:p>
          <a:p>
            <a:r>
              <a:rPr lang="en-US" dirty="0"/>
              <a:t>Such a regular pattern is easy to compress and has a low metadata overhead.</a:t>
            </a:r>
          </a:p>
          <a:p>
            <a:r>
              <a:rPr lang="en-US" dirty="0"/>
              <a:t>Up to 2x runtime speedup</a:t>
            </a:r>
          </a:p>
        </p:txBody>
      </p:sp>
      <p:sp>
        <p:nvSpPr>
          <p:cNvPr id="5" name="Text Placeholder 4">
            <a:extLst>
              <a:ext uri="{FF2B5EF4-FFF2-40B4-BE49-F238E27FC236}">
                <a16:creationId xmlns:a16="http://schemas.microsoft.com/office/drawing/2014/main" id="{069437D8-3441-A44E-E349-FFE1D825B138}"/>
              </a:ext>
            </a:extLst>
          </p:cNvPr>
          <p:cNvSpPr>
            <a:spLocks noGrp="1"/>
          </p:cNvSpPr>
          <p:nvPr>
            <p:ph type="body" sz="quarter" idx="14"/>
          </p:nvPr>
        </p:nvSpPr>
        <p:spPr>
          <a:xfrm>
            <a:off x="3171332" y="6390984"/>
            <a:ext cx="8707402" cy="208382"/>
          </a:xfrm>
        </p:spPr>
        <p:txBody>
          <a:bodyPr/>
          <a:lstStyle/>
          <a:p>
            <a:r>
              <a:rPr lang="en-US" b="0" i="0" u="sng" dirty="0">
                <a:effectLst/>
                <a:latin typeface="Slack-Lato"/>
                <a:hlinkClick r:id="rId3"/>
              </a:rPr>
              <a:t>https://hanlab.mit.edu/files/course/slides/MIT-TinyML-Lec04-Pruning-II.pdf</a:t>
            </a:r>
            <a:endParaRPr lang="en-US" b="0" i="0" u="sng" dirty="0">
              <a:effectLst/>
              <a:latin typeface="Slack-Lato"/>
            </a:endParaRPr>
          </a:p>
          <a:p>
            <a:r>
              <a:rPr lang="en-US" dirty="0"/>
              <a:t>https://</a:t>
            </a:r>
            <a:r>
              <a:rPr lang="en-US" dirty="0" err="1"/>
              <a:t>developer.nvidia.com</a:t>
            </a:r>
            <a:r>
              <a:rPr lang="en-US" dirty="0"/>
              <a:t>/blog/accelerating-inference-with-sparsity-using-ampere-and-</a:t>
            </a:r>
            <a:r>
              <a:rPr lang="en-US" dirty="0" err="1"/>
              <a:t>tensorrt</a:t>
            </a:r>
            <a:r>
              <a:rPr lang="en-US" dirty="0"/>
              <a:t>/</a:t>
            </a:r>
          </a:p>
        </p:txBody>
      </p:sp>
      <p:sp>
        <p:nvSpPr>
          <p:cNvPr id="6" name="Text Placeholder 5">
            <a:extLst>
              <a:ext uri="{FF2B5EF4-FFF2-40B4-BE49-F238E27FC236}">
                <a16:creationId xmlns:a16="http://schemas.microsoft.com/office/drawing/2014/main" id="{F17830CC-5955-25D0-E36A-D83A9BCA3104}"/>
              </a:ext>
            </a:extLst>
          </p:cNvPr>
          <p:cNvSpPr>
            <a:spLocks noGrp="1"/>
          </p:cNvSpPr>
          <p:nvPr>
            <p:ph type="body" sz="quarter" idx="17"/>
          </p:nvPr>
        </p:nvSpPr>
        <p:spPr/>
        <p:txBody>
          <a:bodyPr/>
          <a:lstStyle/>
          <a:p>
            <a:endParaRPr lang="en-US"/>
          </a:p>
        </p:txBody>
      </p:sp>
      <p:pic>
        <p:nvPicPr>
          <p:cNvPr id="1026" name="Picture 2">
            <a:extLst>
              <a:ext uri="{FF2B5EF4-FFF2-40B4-BE49-F238E27FC236}">
                <a16:creationId xmlns:a16="http://schemas.microsoft.com/office/drawing/2014/main" id="{FCE01A45-9BEE-1FDC-3342-7756E9EF99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73407" y="1137995"/>
            <a:ext cx="5575300" cy="29337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1B6C4C24-0D08-9CBB-443C-B71C5DEDDFB5}"/>
              </a:ext>
            </a:extLst>
          </p:cNvPr>
          <p:cNvPicPr>
            <a:picLocks noChangeAspect="1"/>
          </p:cNvPicPr>
          <p:nvPr/>
        </p:nvPicPr>
        <p:blipFill>
          <a:blip r:embed="rId5"/>
          <a:stretch>
            <a:fillRect/>
          </a:stretch>
        </p:blipFill>
        <p:spPr>
          <a:xfrm>
            <a:off x="5632622" y="3947579"/>
            <a:ext cx="6452286" cy="2258715"/>
          </a:xfrm>
          <a:prstGeom prst="rect">
            <a:avLst/>
          </a:prstGeom>
        </p:spPr>
      </p:pic>
      <p:sp>
        <p:nvSpPr>
          <p:cNvPr id="10" name="AutoShape 4">
            <a:extLst>
              <a:ext uri="{FF2B5EF4-FFF2-40B4-BE49-F238E27FC236}">
                <a16:creationId xmlns:a16="http://schemas.microsoft.com/office/drawing/2014/main" id="{5CC3C41A-25F0-7212-D389-07C7790FBF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14" name="Table 13">
            <a:extLst>
              <a:ext uri="{FF2B5EF4-FFF2-40B4-BE49-F238E27FC236}">
                <a16:creationId xmlns:a16="http://schemas.microsoft.com/office/drawing/2014/main" id="{8354F15C-EBDE-4446-41CF-33C57D351292}"/>
              </a:ext>
            </a:extLst>
          </p:cNvPr>
          <p:cNvGraphicFramePr>
            <a:graphicFrameLocks noGrp="1"/>
          </p:cNvGraphicFramePr>
          <p:nvPr>
            <p:extLst>
              <p:ext uri="{D42A27DB-BD31-4B8C-83A1-F6EECF244321}">
                <p14:modId xmlns:p14="http://schemas.microsoft.com/office/powerpoint/2010/main" val="3504077770"/>
              </p:ext>
            </p:extLst>
          </p:nvPr>
        </p:nvGraphicFramePr>
        <p:xfrm>
          <a:off x="527857" y="3319757"/>
          <a:ext cx="4896758" cy="2834640"/>
        </p:xfrm>
        <a:graphic>
          <a:graphicData uri="http://schemas.openxmlformats.org/drawingml/2006/table">
            <a:tbl>
              <a:tblPr>
                <a:tableStyleId>{8EC20E35-A176-4012-BC5E-935CFFF8708E}</a:tableStyleId>
              </a:tblPr>
              <a:tblGrid>
                <a:gridCol w="1115592">
                  <a:extLst>
                    <a:ext uri="{9D8B030D-6E8A-4147-A177-3AD203B41FA5}">
                      <a16:colId xmlns:a16="http://schemas.microsoft.com/office/drawing/2014/main" val="1324146370"/>
                    </a:ext>
                  </a:extLst>
                </a:gridCol>
                <a:gridCol w="1495167">
                  <a:extLst>
                    <a:ext uri="{9D8B030D-6E8A-4147-A177-3AD203B41FA5}">
                      <a16:colId xmlns:a16="http://schemas.microsoft.com/office/drawing/2014/main" val="618848717"/>
                    </a:ext>
                  </a:extLst>
                </a:gridCol>
                <a:gridCol w="1112108">
                  <a:extLst>
                    <a:ext uri="{9D8B030D-6E8A-4147-A177-3AD203B41FA5}">
                      <a16:colId xmlns:a16="http://schemas.microsoft.com/office/drawing/2014/main" val="3113329897"/>
                    </a:ext>
                  </a:extLst>
                </a:gridCol>
                <a:gridCol w="1173891">
                  <a:extLst>
                    <a:ext uri="{9D8B030D-6E8A-4147-A177-3AD203B41FA5}">
                      <a16:colId xmlns:a16="http://schemas.microsoft.com/office/drawing/2014/main" val="3950310666"/>
                    </a:ext>
                  </a:extLst>
                </a:gridCol>
              </a:tblGrid>
              <a:tr h="0">
                <a:tc>
                  <a:txBody>
                    <a:bodyPr/>
                    <a:lstStyle/>
                    <a:p>
                      <a:pPr fontAlgn="base" latinLnBrk="0"/>
                      <a:r>
                        <a:rPr lang="en-US" b="1" dirty="0">
                          <a:effectLst/>
                        </a:rPr>
                        <a:t>Input Operands</a:t>
                      </a:r>
                      <a:endParaRPr lang="en-US" dirty="0">
                        <a:effectLst/>
                      </a:endParaRPr>
                    </a:p>
                  </a:txBody>
                  <a:tcPr anchor="ctr"/>
                </a:tc>
                <a:tc>
                  <a:txBody>
                    <a:bodyPr/>
                    <a:lstStyle/>
                    <a:p>
                      <a:pPr fontAlgn="base" latinLnBrk="0"/>
                      <a:r>
                        <a:rPr lang="en-US" b="1" dirty="0">
                          <a:effectLst/>
                        </a:rPr>
                        <a:t>Accumulator</a:t>
                      </a:r>
                      <a:endParaRPr lang="en-US" dirty="0">
                        <a:effectLst/>
                      </a:endParaRPr>
                    </a:p>
                  </a:txBody>
                  <a:tcPr anchor="ctr"/>
                </a:tc>
                <a:tc>
                  <a:txBody>
                    <a:bodyPr/>
                    <a:lstStyle/>
                    <a:p>
                      <a:pPr fontAlgn="base" latinLnBrk="0"/>
                      <a:r>
                        <a:rPr lang="en-US" b="1" dirty="0">
                          <a:effectLst/>
                        </a:rPr>
                        <a:t>Dense TOPS</a:t>
                      </a:r>
                    </a:p>
                  </a:txBody>
                  <a:tcPr anchor="ctr"/>
                </a:tc>
                <a:tc>
                  <a:txBody>
                    <a:bodyPr/>
                    <a:lstStyle/>
                    <a:p>
                      <a:pPr fontAlgn="base" latinLnBrk="0"/>
                      <a:r>
                        <a:rPr lang="en-US" b="1" dirty="0">
                          <a:solidFill>
                            <a:srgbClr val="C00000"/>
                          </a:solidFill>
                          <a:effectLst/>
                        </a:rPr>
                        <a:t>Sparse TOPS</a:t>
                      </a:r>
                      <a:endParaRPr lang="en-US" dirty="0">
                        <a:solidFill>
                          <a:srgbClr val="C00000"/>
                        </a:solidFill>
                        <a:effectLst/>
                      </a:endParaRPr>
                    </a:p>
                  </a:txBody>
                  <a:tcPr anchor="ctr"/>
                </a:tc>
                <a:extLst>
                  <a:ext uri="{0D108BD9-81ED-4DB2-BD59-A6C34878D82A}">
                    <a16:rowId xmlns:a16="http://schemas.microsoft.com/office/drawing/2014/main" val="2697602404"/>
                  </a:ext>
                </a:extLst>
              </a:tr>
              <a:tr h="0">
                <a:tc>
                  <a:txBody>
                    <a:bodyPr/>
                    <a:lstStyle/>
                    <a:p>
                      <a:pPr fontAlgn="base" latinLnBrk="0"/>
                      <a:r>
                        <a:rPr lang="en-US">
                          <a:effectLst/>
                        </a:rPr>
                        <a:t>FP32</a:t>
                      </a:r>
                    </a:p>
                  </a:txBody>
                  <a:tcPr anchor="ctr"/>
                </a:tc>
                <a:tc>
                  <a:txBody>
                    <a:bodyPr/>
                    <a:lstStyle/>
                    <a:p>
                      <a:pPr fontAlgn="base" latinLnBrk="0"/>
                      <a:r>
                        <a:rPr lang="en-US">
                          <a:effectLst/>
                        </a:rPr>
                        <a:t>FP32</a:t>
                      </a:r>
                    </a:p>
                  </a:txBody>
                  <a:tcPr anchor="ctr"/>
                </a:tc>
                <a:tc>
                  <a:txBody>
                    <a:bodyPr/>
                    <a:lstStyle/>
                    <a:p>
                      <a:pPr fontAlgn="base" latinLnBrk="0"/>
                      <a:r>
                        <a:rPr lang="en-US" b="1" dirty="0">
                          <a:effectLst/>
                        </a:rPr>
                        <a:t>19.5</a:t>
                      </a:r>
                    </a:p>
                  </a:txBody>
                  <a:tcPr anchor="ctr"/>
                </a:tc>
                <a:tc>
                  <a:txBody>
                    <a:bodyPr/>
                    <a:lstStyle/>
                    <a:p>
                      <a:pPr fontAlgn="base" latinLnBrk="0"/>
                      <a:r>
                        <a:rPr lang="en-US" b="1" dirty="0">
                          <a:solidFill>
                            <a:srgbClr val="C00000"/>
                          </a:solidFill>
                          <a:effectLst/>
                        </a:rPr>
                        <a:t>–</a:t>
                      </a:r>
                      <a:endParaRPr lang="en-US" dirty="0">
                        <a:solidFill>
                          <a:srgbClr val="C00000"/>
                        </a:solidFill>
                        <a:effectLst/>
                      </a:endParaRPr>
                    </a:p>
                  </a:txBody>
                  <a:tcPr anchor="ctr"/>
                </a:tc>
                <a:extLst>
                  <a:ext uri="{0D108BD9-81ED-4DB2-BD59-A6C34878D82A}">
                    <a16:rowId xmlns:a16="http://schemas.microsoft.com/office/drawing/2014/main" val="858719673"/>
                  </a:ext>
                </a:extLst>
              </a:tr>
              <a:tr h="0">
                <a:tc>
                  <a:txBody>
                    <a:bodyPr/>
                    <a:lstStyle/>
                    <a:p>
                      <a:pPr fontAlgn="base" latinLnBrk="0"/>
                      <a:r>
                        <a:rPr lang="en-US">
                          <a:effectLst/>
                        </a:rPr>
                        <a:t>TF32</a:t>
                      </a:r>
                    </a:p>
                  </a:txBody>
                  <a:tcPr anchor="ctr"/>
                </a:tc>
                <a:tc>
                  <a:txBody>
                    <a:bodyPr/>
                    <a:lstStyle/>
                    <a:p>
                      <a:pPr fontAlgn="base" latinLnBrk="0"/>
                      <a:r>
                        <a:rPr lang="en-US">
                          <a:effectLst/>
                        </a:rPr>
                        <a:t>FP32</a:t>
                      </a:r>
                    </a:p>
                  </a:txBody>
                  <a:tcPr anchor="ctr"/>
                </a:tc>
                <a:tc>
                  <a:txBody>
                    <a:bodyPr/>
                    <a:lstStyle/>
                    <a:p>
                      <a:pPr fontAlgn="base" latinLnBrk="0"/>
                      <a:r>
                        <a:rPr lang="en-US" b="1" dirty="0">
                          <a:effectLst/>
                        </a:rPr>
                        <a:t>156</a:t>
                      </a:r>
                    </a:p>
                  </a:txBody>
                  <a:tcPr anchor="ctr"/>
                </a:tc>
                <a:tc>
                  <a:txBody>
                    <a:bodyPr/>
                    <a:lstStyle/>
                    <a:p>
                      <a:pPr fontAlgn="base" latinLnBrk="0"/>
                      <a:r>
                        <a:rPr lang="en-US" b="1" dirty="0">
                          <a:solidFill>
                            <a:srgbClr val="C00000"/>
                          </a:solidFill>
                          <a:effectLst/>
                        </a:rPr>
                        <a:t>312</a:t>
                      </a:r>
                      <a:endParaRPr lang="en-US" dirty="0">
                        <a:solidFill>
                          <a:srgbClr val="C00000"/>
                        </a:solidFill>
                        <a:effectLst/>
                      </a:endParaRPr>
                    </a:p>
                  </a:txBody>
                  <a:tcPr anchor="ctr"/>
                </a:tc>
                <a:extLst>
                  <a:ext uri="{0D108BD9-81ED-4DB2-BD59-A6C34878D82A}">
                    <a16:rowId xmlns:a16="http://schemas.microsoft.com/office/drawing/2014/main" val="443849489"/>
                  </a:ext>
                </a:extLst>
              </a:tr>
              <a:tr h="0">
                <a:tc>
                  <a:txBody>
                    <a:bodyPr/>
                    <a:lstStyle/>
                    <a:p>
                      <a:pPr fontAlgn="base" latinLnBrk="0"/>
                      <a:r>
                        <a:rPr lang="en-US">
                          <a:effectLst/>
                        </a:rPr>
                        <a:t>FP16</a:t>
                      </a:r>
                    </a:p>
                  </a:txBody>
                  <a:tcPr anchor="ctr"/>
                </a:tc>
                <a:tc>
                  <a:txBody>
                    <a:bodyPr/>
                    <a:lstStyle/>
                    <a:p>
                      <a:pPr fontAlgn="base" latinLnBrk="0"/>
                      <a:r>
                        <a:rPr lang="en-US">
                          <a:effectLst/>
                        </a:rPr>
                        <a:t>FP32</a:t>
                      </a:r>
                    </a:p>
                  </a:txBody>
                  <a:tcPr anchor="ctr"/>
                </a:tc>
                <a:tc>
                  <a:txBody>
                    <a:bodyPr/>
                    <a:lstStyle/>
                    <a:p>
                      <a:pPr fontAlgn="base" latinLnBrk="0"/>
                      <a:r>
                        <a:rPr lang="en-US" b="1" dirty="0">
                          <a:effectLst/>
                        </a:rPr>
                        <a:t>312</a:t>
                      </a:r>
                    </a:p>
                  </a:txBody>
                  <a:tcPr anchor="ctr"/>
                </a:tc>
                <a:tc>
                  <a:txBody>
                    <a:bodyPr/>
                    <a:lstStyle/>
                    <a:p>
                      <a:pPr fontAlgn="base" latinLnBrk="0"/>
                      <a:r>
                        <a:rPr lang="en-US" b="1" dirty="0">
                          <a:solidFill>
                            <a:srgbClr val="C00000"/>
                          </a:solidFill>
                          <a:effectLst/>
                        </a:rPr>
                        <a:t>624</a:t>
                      </a:r>
                      <a:endParaRPr lang="en-US" dirty="0">
                        <a:solidFill>
                          <a:srgbClr val="C00000"/>
                        </a:solidFill>
                        <a:effectLst/>
                      </a:endParaRPr>
                    </a:p>
                  </a:txBody>
                  <a:tcPr anchor="ctr"/>
                </a:tc>
                <a:extLst>
                  <a:ext uri="{0D108BD9-81ED-4DB2-BD59-A6C34878D82A}">
                    <a16:rowId xmlns:a16="http://schemas.microsoft.com/office/drawing/2014/main" val="694665544"/>
                  </a:ext>
                </a:extLst>
              </a:tr>
              <a:tr h="0">
                <a:tc>
                  <a:txBody>
                    <a:bodyPr/>
                    <a:lstStyle/>
                    <a:p>
                      <a:pPr fontAlgn="base" latinLnBrk="0"/>
                      <a:r>
                        <a:rPr lang="en-US">
                          <a:effectLst/>
                        </a:rPr>
                        <a:t>BF16</a:t>
                      </a:r>
                    </a:p>
                  </a:txBody>
                  <a:tcPr anchor="ctr"/>
                </a:tc>
                <a:tc>
                  <a:txBody>
                    <a:bodyPr/>
                    <a:lstStyle/>
                    <a:p>
                      <a:pPr fontAlgn="base" latinLnBrk="0"/>
                      <a:r>
                        <a:rPr lang="en-US">
                          <a:effectLst/>
                        </a:rPr>
                        <a:t>FP32</a:t>
                      </a:r>
                    </a:p>
                  </a:txBody>
                  <a:tcPr anchor="ctr"/>
                </a:tc>
                <a:tc>
                  <a:txBody>
                    <a:bodyPr/>
                    <a:lstStyle/>
                    <a:p>
                      <a:pPr fontAlgn="base" latinLnBrk="0"/>
                      <a:r>
                        <a:rPr lang="en-US" b="1" dirty="0">
                          <a:effectLst/>
                        </a:rPr>
                        <a:t>312</a:t>
                      </a:r>
                    </a:p>
                  </a:txBody>
                  <a:tcPr anchor="ctr"/>
                </a:tc>
                <a:tc>
                  <a:txBody>
                    <a:bodyPr/>
                    <a:lstStyle/>
                    <a:p>
                      <a:pPr fontAlgn="base" latinLnBrk="0"/>
                      <a:r>
                        <a:rPr lang="en-US" b="1" dirty="0">
                          <a:solidFill>
                            <a:srgbClr val="C00000"/>
                          </a:solidFill>
                          <a:effectLst/>
                        </a:rPr>
                        <a:t>624</a:t>
                      </a:r>
                      <a:endParaRPr lang="en-US" dirty="0">
                        <a:solidFill>
                          <a:srgbClr val="C00000"/>
                        </a:solidFill>
                        <a:effectLst/>
                      </a:endParaRPr>
                    </a:p>
                  </a:txBody>
                  <a:tcPr anchor="ctr"/>
                </a:tc>
                <a:extLst>
                  <a:ext uri="{0D108BD9-81ED-4DB2-BD59-A6C34878D82A}">
                    <a16:rowId xmlns:a16="http://schemas.microsoft.com/office/drawing/2014/main" val="3526161393"/>
                  </a:ext>
                </a:extLst>
              </a:tr>
              <a:tr h="0">
                <a:tc>
                  <a:txBody>
                    <a:bodyPr/>
                    <a:lstStyle/>
                    <a:p>
                      <a:pPr fontAlgn="base" latinLnBrk="0"/>
                      <a:r>
                        <a:rPr lang="en-US">
                          <a:effectLst/>
                        </a:rPr>
                        <a:t>FP16</a:t>
                      </a:r>
                    </a:p>
                  </a:txBody>
                  <a:tcPr anchor="ctr"/>
                </a:tc>
                <a:tc>
                  <a:txBody>
                    <a:bodyPr/>
                    <a:lstStyle/>
                    <a:p>
                      <a:pPr fontAlgn="base" latinLnBrk="0"/>
                      <a:r>
                        <a:rPr lang="en-US">
                          <a:effectLst/>
                        </a:rPr>
                        <a:t>FP16</a:t>
                      </a:r>
                    </a:p>
                  </a:txBody>
                  <a:tcPr anchor="ctr"/>
                </a:tc>
                <a:tc>
                  <a:txBody>
                    <a:bodyPr/>
                    <a:lstStyle/>
                    <a:p>
                      <a:pPr fontAlgn="base" latinLnBrk="0"/>
                      <a:r>
                        <a:rPr lang="en-US" b="1" dirty="0">
                          <a:effectLst/>
                        </a:rPr>
                        <a:t>312</a:t>
                      </a:r>
                    </a:p>
                  </a:txBody>
                  <a:tcPr anchor="ctr"/>
                </a:tc>
                <a:tc>
                  <a:txBody>
                    <a:bodyPr/>
                    <a:lstStyle/>
                    <a:p>
                      <a:pPr fontAlgn="base" latinLnBrk="0"/>
                      <a:r>
                        <a:rPr lang="en-US" b="1" dirty="0">
                          <a:solidFill>
                            <a:srgbClr val="C00000"/>
                          </a:solidFill>
                          <a:effectLst/>
                        </a:rPr>
                        <a:t>624</a:t>
                      </a:r>
                      <a:endParaRPr lang="en-US" dirty="0">
                        <a:solidFill>
                          <a:srgbClr val="C00000"/>
                        </a:solidFill>
                        <a:effectLst/>
                      </a:endParaRPr>
                    </a:p>
                  </a:txBody>
                  <a:tcPr anchor="ctr"/>
                </a:tc>
                <a:extLst>
                  <a:ext uri="{0D108BD9-81ED-4DB2-BD59-A6C34878D82A}">
                    <a16:rowId xmlns:a16="http://schemas.microsoft.com/office/drawing/2014/main" val="530607260"/>
                  </a:ext>
                </a:extLst>
              </a:tr>
              <a:tr h="0">
                <a:tc>
                  <a:txBody>
                    <a:bodyPr/>
                    <a:lstStyle/>
                    <a:p>
                      <a:pPr fontAlgn="base" latinLnBrk="0"/>
                      <a:r>
                        <a:rPr lang="en-US">
                          <a:effectLst/>
                        </a:rPr>
                        <a:t>INT8</a:t>
                      </a:r>
                    </a:p>
                  </a:txBody>
                  <a:tcPr anchor="ctr"/>
                </a:tc>
                <a:tc>
                  <a:txBody>
                    <a:bodyPr/>
                    <a:lstStyle/>
                    <a:p>
                      <a:pPr fontAlgn="base" latinLnBrk="0"/>
                      <a:r>
                        <a:rPr lang="en-US">
                          <a:effectLst/>
                        </a:rPr>
                        <a:t>INT32</a:t>
                      </a:r>
                    </a:p>
                  </a:txBody>
                  <a:tcPr anchor="ctr"/>
                </a:tc>
                <a:tc>
                  <a:txBody>
                    <a:bodyPr/>
                    <a:lstStyle/>
                    <a:p>
                      <a:pPr fontAlgn="base" latinLnBrk="0"/>
                      <a:r>
                        <a:rPr lang="en-US" b="1" dirty="0">
                          <a:effectLst/>
                        </a:rPr>
                        <a:t>624</a:t>
                      </a:r>
                    </a:p>
                  </a:txBody>
                  <a:tcPr anchor="ctr"/>
                </a:tc>
                <a:tc>
                  <a:txBody>
                    <a:bodyPr/>
                    <a:lstStyle/>
                    <a:p>
                      <a:pPr fontAlgn="base" latinLnBrk="0"/>
                      <a:r>
                        <a:rPr lang="en-US" b="1" dirty="0">
                          <a:solidFill>
                            <a:srgbClr val="C00000"/>
                          </a:solidFill>
                          <a:effectLst/>
                        </a:rPr>
                        <a:t>1248</a:t>
                      </a:r>
                      <a:endParaRPr lang="en-US" dirty="0">
                        <a:solidFill>
                          <a:srgbClr val="C00000"/>
                        </a:solidFill>
                        <a:effectLst/>
                      </a:endParaRPr>
                    </a:p>
                  </a:txBody>
                  <a:tcPr anchor="ctr"/>
                </a:tc>
                <a:extLst>
                  <a:ext uri="{0D108BD9-81ED-4DB2-BD59-A6C34878D82A}">
                    <a16:rowId xmlns:a16="http://schemas.microsoft.com/office/drawing/2014/main" val="801855940"/>
                  </a:ext>
                </a:extLst>
              </a:tr>
            </a:tbl>
          </a:graphicData>
        </a:graphic>
      </p:graphicFrame>
    </p:spTree>
    <p:extLst>
      <p:ext uri="{BB962C8B-B14F-4D97-AF65-F5344CB8AC3E}">
        <p14:creationId xmlns:p14="http://schemas.microsoft.com/office/powerpoint/2010/main" val="2212988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F976D-0AB9-9D15-29F6-BC46E458B194}"/>
              </a:ext>
            </a:extLst>
          </p:cNvPr>
          <p:cNvSpPr>
            <a:spLocks noGrp="1"/>
          </p:cNvSpPr>
          <p:nvPr>
            <p:ph type="title"/>
          </p:nvPr>
        </p:nvSpPr>
        <p:spPr/>
        <p:txBody>
          <a:bodyPr>
            <a:normAutofit fontScale="90000"/>
          </a:bodyPr>
          <a:lstStyle/>
          <a:p>
            <a:r>
              <a:rPr lang="en-US" dirty="0"/>
              <a:t>Sparse </a:t>
            </a:r>
            <a:r>
              <a:rPr lang="en-US" dirty="0" err="1"/>
              <a:t>RescoreBERT</a:t>
            </a:r>
            <a:endParaRPr lang="en-US" dirty="0"/>
          </a:p>
        </p:txBody>
      </p:sp>
      <p:sp>
        <p:nvSpPr>
          <p:cNvPr id="3" name="Text Placeholder 2">
            <a:extLst>
              <a:ext uri="{FF2B5EF4-FFF2-40B4-BE49-F238E27FC236}">
                <a16:creationId xmlns:a16="http://schemas.microsoft.com/office/drawing/2014/main" id="{F8DCDC3A-DEB0-4CDB-671D-EEE897437D19}"/>
              </a:ext>
            </a:extLst>
          </p:cNvPr>
          <p:cNvSpPr>
            <a:spLocks noGrp="1"/>
          </p:cNvSpPr>
          <p:nvPr>
            <p:ph type="body" sz="quarter" idx="15"/>
          </p:nvPr>
        </p:nvSpPr>
        <p:spPr/>
        <p:txBody>
          <a:bodyPr/>
          <a:lstStyle/>
          <a:p>
            <a:r>
              <a:rPr lang="en-US" dirty="0"/>
              <a:t>Accuracy</a:t>
            </a:r>
          </a:p>
        </p:txBody>
      </p:sp>
      <p:sp>
        <p:nvSpPr>
          <p:cNvPr id="4" name="Content Placeholder 3">
            <a:extLst>
              <a:ext uri="{FF2B5EF4-FFF2-40B4-BE49-F238E27FC236}">
                <a16:creationId xmlns:a16="http://schemas.microsoft.com/office/drawing/2014/main" id="{43B99C7D-D7E8-E4AB-6E14-9D12E9F8C562}"/>
              </a:ext>
            </a:extLst>
          </p:cNvPr>
          <p:cNvSpPr>
            <a:spLocks noGrp="1"/>
          </p:cNvSpPr>
          <p:nvPr>
            <p:ph idx="1"/>
          </p:nvPr>
        </p:nvSpPr>
        <p:spPr>
          <a:xfrm>
            <a:off x="6721458" y="1010761"/>
            <a:ext cx="5470542" cy="5015616"/>
          </a:xfrm>
        </p:spPr>
        <p:txBody>
          <a:bodyPr/>
          <a:lstStyle/>
          <a:p>
            <a:r>
              <a:rPr lang="en-US" dirty="0"/>
              <a:t>No degradation observed during training</a:t>
            </a:r>
          </a:p>
          <a:p>
            <a:r>
              <a:rPr lang="en-US" dirty="0"/>
              <a:t>In Bluebottle, w. sparse </a:t>
            </a:r>
            <a:r>
              <a:rPr lang="en-US" dirty="0" err="1"/>
              <a:t>RescoreBERT</a:t>
            </a:r>
            <a:endParaRPr lang="en-US" dirty="0"/>
          </a:p>
          <a:p>
            <a:pPr lvl="1"/>
            <a:r>
              <a:rPr lang="en-US" dirty="0"/>
              <a:t>No degradation on glidepath</a:t>
            </a:r>
          </a:p>
          <a:p>
            <a:pPr lvl="1"/>
            <a:r>
              <a:rPr lang="en-US" dirty="0"/>
              <a:t>1% relative degradation on tail</a:t>
            </a:r>
          </a:p>
        </p:txBody>
      </p:sp>
      <p:sp>
        <p:nvSpPr>
          <p:cNvPr id="5" name="Text Placeholder 4">
            <a:extLst>
              <a:ext uri="{FF2B5EF4-FFF2-40B4-BE49-F238E27FC236}">
                <a16:creationId xmlns:a16="http://schemas.microsoft.com/office/drawing/2014/main" id="{069437D8-3441-A44E-E349-FFE1D825B138}"/>
              </a:ext>
            </a:extLst>
          </p:cNvPr>
          <p:cNvSpPr>
            <a:spLocks noGrp="1"/>
          </p:cNvSpPr>
          <p:nvPr>
            <p:ph type="body" sz="quarter" idx="14"/>
          </p:nvPr>
        </p:nvSpPr>
        <p:spPr>
          <a:xfrm>
            <a:off x="3171332" y="6420046"/>
            <a:ext cx="8707402" cy="208382"/>
          </a:xfrm>
        </p:spPr>
        <p:txBody>
          <a:bodyPr/>
          <a:lstStyle/>
          <a:p>
            <a:r>
              <a:rPr lang="en-US" dirty="0"/>
              <a:t>glidepath: https://</a:t>
            </a:r>
            <a:r>
              <a:rPr lang="en-US" dirty="0" err="1"/>
              <a:t>blueflame-na.aka.amazon.com</a:t>
            </a:r>
            <a:r>
              <a:rPr lang="en-US" dirty="0"/>
              <a:t>/execution/3d9393a2-b687-4602-a427-487af4c88801 </a:t>
            </a:r>
          </a:p>
          <a:p>
            <a:r>
              <a:rPr lang="en-US" dirty="0"/>
              <a:t>tail: https://</a:t>
            </a:r>
            <a:r>
              <a:rPr lang="en-US" dirty="0" err="1"/>
              <a:t>blueflame-na.aka.amazon.com</a:t>
            </a:r>
            <a:r>
              <a:rPr lang="en-US" dirty="0"/>
              <a:t>/execution/73f16167-cc7e-4cd4-aae6-3874bfb3a01f</a:t>
            </a:r>
          </a:p>
        </p:txBody>
      </p:sp>
      <p:sp>
        <p:nvSpPr>
          <p:cNvPr id="6" name="Text Placeholder 5">
            <a:extLst>
              <a:ext uri="{FF2B5EF4-FFF2-40B4-BE49-F238E27FC236}">
                <a16:creationId xmlns:a16="http://schemas.microsoft.com/office/drawing/2014/main" id="{F17830CC-5955-25D0-E36A-D83A9BCA3104}"/>
              </a:ext>
            </a:extLst>
          </p:cNvPr>
          <p:cNvSpPr>
            <a:spLocks noGrp="1"/>
          </p:cNvSpPr>
          <p:nvPr>
            <p:ph type="body" sz="quarter" idx="17"/>
          </p:nvPr>
        </p:nvSpPr>
        <p:spPr/>
        <p:txBody>
          <a:bodyPr/>
          <a:lstStyle/>
          <a:p>
            <a:endParaRPr lang="en-US"/>
          </a:p>
        </p:txBody>
      </p:sp>
      <p:sp>
        <p:nvSpPr>
          <p:cNvPr id="10" name="AutoShape 4">
            <a:extLst>
              <a:ext uri="{FF2B5EF4-FFF2-40B4-BE49-F238E27FC236}">
                <a16:creationId xmlns:a16="http://schemas.microsoft.com/office/drawing/2014/main" id="{5CC3C41A-25F0-7212-D389-07C7790FBF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4C469D8B-AAF7-0707-25C5-C5A2C25CBDE7}"/>
              </a:ext>
            </a:extLst>
          </p:cNvPr>
          <p:cNvPicPr>
            <a:picLocks noChangeAspect="1"/>
          </p:cNvPicPr>
          <p:nvPr/>
        </p:nvPicPr>
        <p:blipFill>
          <a:blip r:embed="rId2"/>
          <a:stretch>
            <a:fillRect/>
          </a:stretch>
        </p:blipFill>
        <p:spPr>
          <a:xfrm>
            <a:off x="525162" y="1287527"/>
            <a:ext cx="5230428" cy="3275522"/>
          </a:xfrm>
          <a:prstGeom prst="rect">
            <a:avLst/>
          </a:prstGeom>
        </p:spPr>
      </p:pic>
      <p:graphicFrame>
        <p:nvGraphicFramePr>
          <p:cNvPr id="7" name="Table 6">
            <a:extLst>
              <a:ext uri="{FF2B5EF4-FFF2-40B4-BE49-F238E27FC236}">
                <a16:creationId xmlns:a16="http://schemas.microsoft.com/office/drawing/2014/main" id="{F219A17A-765C-2EEB-A366-14AE5300F331}"/>
              </a:ext>
            </a:extLst>
          </p:cNvPr>
          <p:cNvGraphicFramePr>
            <a:graphicFrameLocks noGrp="1"/>
          </p:cNvGraphicFramePr>
          <p:nvPr>
            <p:extLst>
              <p:ext uri="{D42A27DB-BD31-4B8C-83A1-F6EECF244321}">
                <p14:modId xmlns:p14="http://schemas.microsoft.com/office/powerpoint/2010/main" val="1628782948"/>
              </p:ext>
            </p:extLst>
          </p:nvPr>
        </p:nvGraphicFramePr>
        <p:xfrm>
          <a:off x="525161" y="4743559"/>
          <a:ext cx="6481119" cy="1371600"/>
        </p:xfrm>
        <a:graphic>
          <a:graphicData uri="http://schemas.openxmlformats.org/drawingml/2006/table">
            <a:tbl>
              <a:tblPr>
                <a:tableStyleId>{85BE263C-DBD7-4A20-BB59-AAB30ACAA65A}</a:tableStyleId>
              </a:tblPr>
              <a:tblGrid>
                <a:gridCol w="1527558">
                  <a:extLst>
                    <a:ext uri="{9D8B030D-6E8A-4147-A177-3AD203B41FA5}">
                      <a16:colId xmlns:a16="http://schemas.microsoft.com/office/drawing/2014/main" val="764707937"/>
                    </a:ext>
                  </a:extLst>
                </a:gridCol>
                <a:gridCol w="1131524">
                  <a:extLst>
                    <a:ext uri="{9D8B030D-6E8A-4147-A177-3AD203B41FA5}">
                      <a16:colId xmlns:a16="http://schemas.microsoft.com/office/drawing/2014/main" val="3263593608"/>
                    </a:ext>
                  </a:extLst>
                </a:gridCol>
                <a:gridCol w="1885874">
                  <a:extLst>
                    <a:ext uri="{9D8B030D-6E8A-4147-A177-3AD203B41FA5}">
                      <a16:colId xmlns:a16="http://schemas.microsoft.com/office/drawing/2014/main" val="1504460758"/>
                    </a:ext>
                  </a:extLst>
                </a:gridCol>
                <a:gridCol w="1936163">
                  <a:extLst>
                    <a:ext uri="{9D8B030D-6E8A-4147-A177-3AD203B41FA5}">
                      <a16:colId xmlns:a16="http://schemas.microsoft.com/office/drawing/2014/main" val="2364371826"/>
                    </a:ext>
                  </a:extLst>
                </a:gridCol>
              </a:tblGrid>
              <a:tr h="0">
                <a:tc>
                  <a:txBody>
                    <a:bodyPr/>
                    <a:lstStyle/>
                    <a:p>
                      <a:pPr algn="l"/>
                      <a:r>
                        <a:rPr lang="en-US" b="1" dirty="0">
                          <a:effectLst/>
                        </a:rPr>
                        <a:t>170M </a:t>
                      </a:r>
                      <a:r>
                        <a:rPr lang="en-US" b="1" dirty="0" err="1">
                          <a:effectLst/>
                        </a:rPr>
                        <a:t>RescoreBERT</a:t>
                      </a:r>
                      <a:endParaRPr lang="en-US" b="1" dirty="0">
                        <a:effectLst/>
                      </a:endParaRPr>
                    </a:p>
                  </a:txBody>
                  <a:tcPr anchor="ctr"/>
                </a:tc>
                <a:tc>
                  <a:txBody>
                    <a:bodyPr/>
                    <a:lstStyle/>
                    <a:p>
                      <a:pPr algn="ctr"/>
                      <a:r>
                        <a:rPr lang="en-US" b="1" dirty="0">
                          <a:effectLst/>
                        </a:rPr>
                        <a:t>dev/WER</a:t>
                      </a:r>
                    </a:p>
                  </a:txBody>
                  <a:tcPr anchor="ctr"/>
                </a:tc>
                <a:tc>
                  <a:txBody>
                    <a:bodyPr/>
                    <a:lstStyle/>
                    <a:p>
                      <a:pPr algn="ctr"/>
                      <a:r>
                        <a:rPr lang="en-US" b="1" dirty="0">
                          <a:effectLst/>
                        </a:rPr>
                        <a:t>dev/MWER</a:t>
                      </a:r>
                    </a:p>
                  </a:txBody>
                  <a:tcPr anchor="ctr"/>
                </a:tc>
                <a:tc>
                  <a:txBody>
                    <a:bodyPr/>
                    <a:lstStyle/>
                    <a:p>
                      <a:pPr algn="ctr"/>
                      <a:r>
                        <a:rPr lang="en-US" b="1" dirty="0">
                          <a:effectLst/>
                        </a:rPr>
                        <a:t>dev/</a:t>
                      </a:r>
                      <a:r>
                        <a:rPr lang="en-US" b="1" dirty="0" err="1">
                          <a:effectLst/>
                        </a:rPr>
                        <a:t>untuned_wer</a:t>
                      </a:r>
                      <a:endParaRPr lang="en-US" b="1" dirty="0">
                        <a:effectLst/>
                      </a:endParaRPr>
                    </a:p>
                  </a:txBody>
                  <a:tcPr anchor="ctr"/>
                </a:tc>
                <a:extLst>
                  <a:ext uri="{0D108BD9-81ED-4DB2-BD59-A6C34878D82A}">
                    <a16:rowId xmlns:a16="http://schemas.microsoft.com/office/drawing/2014/main" val="1590462764"/>
                  </a:ext>
                </a:extLst>
              </a:tr>
              <a:tr h="0">
                <a:tc>
                  <a:txBody>
                    <a:bodyPr/>
                    <a:lstStyle/>
                    <a:p>
                      <a:pPr algn="l"/>
                      <a:r>
                        <a:rPr lang="en-US" dirty="0">
                          <a:effectLst/>
                        </a:rPr>
                        <a:t>Baseline</a:t>
                      </a:r>
                    </a:p>
                  </a:txBody>
                  <a:tcPr anchor="ctr"/>
                </a:tc>
                <a:tc>
                  <a:txBody>
                    <a:bodyPr/>
                    <a:lstStyle/>
                    <a:p>
                      <a:pPr algn="ctr"/>
                      <a:r>
                        <a:rPr lang="en-US" dirty="0">
                          <a:effectLst/>
                        </a:rPr>
                        <a:t>0.13</a:t>
                      </a:r>
                    </a:p>
                  </a:txBody>
                  <a:tcPr anchor="ctr"/>
                </a:tc>
                <a:tc>
                  <a:txBody>
                    <a:bodyPr/>
                    <a:lstStyle/>
                    <a:p>
                      <a:pPr algn="ctr"/>
                      <a:r>
                        <a:rPr lang="en-US" dirty="0">
                          <a:effectLst/>
                        </a:rPr>
                        <a:t>-0.73</a:t>
                      </a:r>
                    </a:p>
                  </a:txBody>
                  <a:tcPr anchor="ctr"/>
                </a:tc>
                <a:tc>
                  <a:txBody>
                    <a:bodyPr/>
                    <a:lstStyle/>
                    <a:p>
                      <a:pPr algn="ctr"/>
                      <a:r>
                        <a:rPr lang="en-US" dirty="0">
                          <a:effectLst/>
                        </a:rPr>
                        <a:t>11.61</a:t>
                      </a:r>
                    </a:p>
                  </a:txBody>
                  <a:tcPr anchor="ctr"/>
                </a:tc>
                <a:extLst>
                  <a:ext uri="{0D108BD9-81ED-4DB2-BD59-A6C34878D82A}">
                    <a16:rowId xmlns:a16="http://schemas.microsoft.com/office/drawing/2014/main" val="1055206903"/>
                  </a:ext>
                </a:extLst>
              </a:tr>
              <a:tr h="0">
                <a:tc>
                  <a:txBody>
                    <a:bodyPr/>
                    <a:lstStyle/>
                    <a:p>
                      <a:pPr algn="l"/>
                      <a:r>
                        <a:rPr lang="en-US">
                          <a:effectLst/>
                        </a:rPr>
                        <a:t>50% sparsity</a:t>
                      </a:r>
                    </a:p>
                  </a:txBody>
                  <a:tcPr anchor="ctr"/>
                </a:tc>
                <a:tc>
                  <a:txBody>
                    <a:bodyPr/>
                    <a:lstStyle/>
                    <a:p>
                      <a:pPr algn="ctr"/>
                      <a:r>
                        <a:rPr lang="en-US" dirty="0">
                          <a:effectLst/>
                        </a:rPr>
                        <a:t>0.13</a:t>
                      </a:r>
                    </a:p>
                  </a:txBody>
                  <a:tcPr anchor="ctr"/>
                </a:tc>
                <a:tc>
                  <a:txBody>
                    <a:bodyPr/>
                    <a:lstStyle/>
                    <a:p>
                      <a:pPr algn="ctr"/>
                      <a:r>
                        <a:rPr lang="en-US" dirty="0">
                          <a:effectLst/>
                        </a:rPr>
                        <a:t>-0.73</a:t>
                      </a:r>
                    </a:p>
                  </a:txBody>
                  <a:tcPr anchor="ctr"/>
                </a:tc>
                <a:tc>
                  <a:txBody>
                    <a:bodyPr/>
                    <a:lstStyle/>
                    <a:p>
                      <a:pPr algn="ctr"/>
                      <a:r>
                        <a:rPr lang="en-US" dirty="0">
                          <a:effectLst/>
                        </a:rPr>
                        <a:t>11.62</a:t>
                      </a:r>
                    </a:p>
                  </a:txBody>
                  <a:tcPr anchor="ctr"/>
                </a:tc>
                <a:extLst>
                  <a:ext uri="{0D108BD9-81ED-4DB2-BD59-A6C34878D82A}">
                    <a16:rowId xmlns:a16="http://schemas.microsoft.com/office/drawing/2014/main" val="3540825255"/>
                  </a:ext>
                </a:extLst>
              </a:tr>
            </a:tbl>
          </a:graphicData>
        </a:graphic>
      </p:graphicFrame>
      <p:graphicFrame>
        <p:nvGraphicFramePr>
          <p:cNvPr id="8" name="Table 7">
            <a:extLst>
              <a:ext uri="{FF2B5EF4-FFF2-40B4-BE49-F238E27FC236}">
                <a16:creationId xmlns:a16="http://schemas.microsoft.com/office/drawing/2014/main" id="{C511A174-16D1-72C9-C94F-0B36B6DFF529}"/>
              </a:ext>
            </a:extLst>
          </p:cNvPr>
          <p:cNvGraphicFramePr>
            <a:graphicFrameLocks noGrp="1"/>
          </p:cNvGraphicFramePr>
          <p:nvPr>
            <p:extLst>
              <p:ext uri="{D42A27DB-BD31-4B8C-83A1-F6EECF244321}">
                <p14:modId xmlns:p14="http://schemas.microsoft.com/office/powerpoint/2010/main" val="3020308634"/>
              </p:ext>
            </p:extLst>
          </p:nvPr>
        </p:nvGraphicFramePr>
        <p:xfrm>
          <a:off x="5921827" y="2925288"/>
          <a:ext cx="6242800" cy="1112520"/>
        </p:xfrm>
        <a:graphic>
          <a:graphicData uri="http://schemas.openxmlformats.org/drawingml/2006/table">
            <a:tbl>
              <a:tblPr firstRow="1" bandRow="1">
                <a:tableStyleId>{EB344D84-9AFB-497E-A393-DC336BA19D2E}</a:tableStyleId>
              </a:tblPr>
              <a:tblGrid>
                <a:gridCol w="1873441">
                  <a:extLst>
                    <a:ext uri="{9D8B030D-6E8A-4147-A177-3AD203B41FA5}">
                      <a16:colId xmlns:a16="http://schemas.microsoft.com/office/drawing/2014/main" val="517521096"/>
                    </a:ext>
                  </a:extLst>
                </a:gridCol>
                <a:gridCol w="1453875">
                  <a:extLst>
                    <a:ext uri="{9D8B030D-6E8A-4147-A177-3AD203B41FA5}">
                      <a16:colId xmlns:a16="http://schemas.microsoft.com/office/drawing/2014/main" val="488055393"/>
                    </a:ext>
                  </a:extLst>
                </a:gridCol>
                <a:gridCol w="1768226">
                  <a:extLst>
                    <a:ext uri="{9D8B030D-6E8A-4147-A177-3AD203B41FA5}">
                      <a16:colId xmlns:a16="http://schemas.microsoft.com/office/drawing/2014/main" val="2195495689"/>
                    </a:ext>
                  </a:extLst>
                </a:gridCol>
                <a:gridCol w="1147258">
                  <a:extLst>
                    <a:ext uri="{9D8B030D-6E8A-4147-A177-3AD203B41FA5}">
                      <a16:colId xmlns:a16="http://schemas.microsoft.com/office/drawing/2014/main" val="197791356"/>
                    </a:ext>
                  </a:extLst>
                </a:gridCol>
              </a:tblGrid>
              <a:tr h="370840">
                <a:tc>
                  <a:txBody>
                    <a:bodyPr/>
                    <a:lstStyle/>
                    <a:p>
                      <a:r>
                        <a:rPr lang="en-US" dirty="0"/>
                        <a:t>Test set</a:t>
                      </a:r>
                    </a:p>
                  </a:txBody>
                  <a:tcPr/>
                </a:tc>
                <a:tc>
                  <a:txBody>
                    <a:bodyPr/>
                    <a:lstStyle/>
                    <a:p>
                      <a:pPr algn="ctr"/>
                      <a:r>
                        <a:rPr lang="en-US" dirty="0"/>
                        <a:t>Dense LM</a:t>
                      </a:r>
                    </a:p>
                  </a:txBody>
                  <a:tcPr/>
                </a:tc>
                <a:tc>
                  <a:txBody>
                    <a:bodyPr/>
                    <a:lstStyle/>
                    <a:p>
                      <a:pPr algn="ctr"/>
                      <a:r>
                        <a:rPr lang="en-US" dirty="0"/>
                        <a:t>Sparse LM</a:t>
                      </a:r>
                    </a:p>
                  </a:txBody>
                  <a:tcPr/>
                </a:tc>
                <a:tc>
                  <a:txBody>
                    <a:bodyPr/>
                    <a:lstStyle/>
                    <a:p>
                      <a:pPr algn="ctr"/>
                      <a:r>
                        <a:rPr lang="en-US" dirty="0"/>
                        <a:t>Rel. Deg.</a:t>
                      </a:r>
                    </a:p>
                  </a:txBody>
                  <a:tcPr/>
                </a:tc>
                <a:extLst>
                  <a:ext uri="{0D108BD9-81ED-4DB2-BD59-A6C34878D82A}">
                    <a16:rowId xmlns:a16="http://schemas.microsoft.com/office/drawing/2014/main" val="3770126420"/>
                  </a:ext>
                </a:extLst>
              </a:tr>
              <a:tr h="370840">
                <a:tc>
                  <a:txBody>
                    <a:bodyPr/>
                    <a:lstStyle/>
                    <a:p>
                      <a:r>
                        <a:rPr lang="en-US" dirty="0"/>
                        <a:t>glidepath</a:t>
                      </a:r>
                    </a:p>
                  </a:txBody>
                  <a:tcPr/>
                </a:tc>
                <a:tc>
                  <a:txBody>
                    <a:bodyPr/>
                    <a:lstStyle/>
                    <a:p>
                      <a:pPr algn="ctr"/>
                      <a:r>
                        <a:rPr lang="en-US" sz="1800" b="0" i="0" kern="1200" dirty="0">
                          <a:solidFill>
                            <a:schemeClr val="dk1"/>
                          </a:solidFill>
                          <a:effectLst/>
                          <a:latin typeface="+mn-lt"/>
                          <a:ea typeface="+mn-ea"/>
                          <a:cs typeface="+mn-cs"/>
                        </a:rPr>
                        <a:t>8.39</a:t>
                      </a:r>
                      <a:endParaRPr lang="en-US" dirty="0"/>
                    </a:p>
                  </a:txBody>
                  <a:tcPr/>
                </a:tc>
                <a:tc>
                  <a:txBody>
                    <a:bodyPr/>
                    <a:lstStyle/>
                    <a:p>
                      <a:pPr algn="ctr"/>
                      <a:r>
                        <a:rPr lang="en-US" sz="1800" b="0" i="0" kern="1200" dirty="0">
                          <a:solidFill>
                            <a:schemeClr val="dk1"/>
                          </a:solidFill>
                          <a:effectLst/>
                          <a:latin typeface="+mn-lt"/>
                          <a:ea typeface="+mn-ea"/>
                          <a:cs typeface="+mn-cs"/>
                        </a:rPr>
                        <a:t>8.41</a:t>
                      </a:r>
                      <a:endParaRPr lang="en-US" dirty="0"/>
                    </a:p>
                  </a:txBody>
                  <a:tcPr/>
                </a:tc>
                <a:tc>
                  <a:txBody>
                    <a:bodyPr/>
                    <a:lstStyle/>
                    <a:p>
                      <a:pPr algn="ctr"/>
                      <a:r>
                        <a:rPr lang="en-US" dirty="0"/>
                        <a:t>0</a:t>
                      </a:r>
                    </a:p>
                  </a:txBody>
                  <a:tcPr/>
                </a:tc>
                <a:extLst>
                  <a:ext uri="{0D108BD9-81ED-4DB2-BD59-A6C34878D82A}">
                    <a16:rowId xmlns:a16="http://schemas.microsoft.com/office/drawing/2014/main" val="2427734517"/>
                  </a:ext>
                </a:extLst>
              </a:tr>
              <a:tr h="370840">
                <a:tc>
                  <a:txBody>
                    <a:bodyPr/>
                    <a:lstStyle/>
                    <a:p>
                      <a:r>
                        <a:rPr lang="en-US" dirty="0" err="1"/>
                        <a:t>Info_tail</a:t>
                      </a:r>
                      <a:endParaRPr lang="en-US" dirty="0"/>
                    </a:p>
                  </a:txBody>
                  <a:tcPr/>
                </a:tc>
                <a:tc>
                  <a:txBody>
                    <a:bodyPr/>
                    <a:lstStyle/>
                    <a:p>
                      <a:pPr algn="ctr"/>
                      <a:r>
                        <a:rPr lang="en-US" sz="1800" b="0" i="0" kern="1200" dirty="0">
                          <a:solidFill>
                            <a:schemeClr val="dk1"/>
                          </a:solidFill>
                          <a:effectLst/>
                          <a:latin typeface="+mn-lt"/>
                          <a:ea typeface="+mn-ea"/>
                          <a:cs typeface="+mn-cs"/>
                        </a:rPr>
                        <a:t>6.51</a:t>
                      </a:r>
                      <a:endParaRPr lang="en-US" dirty="0"/>
                    </a:p>
                  </a:txBody>
                  <a:tcPr/>
                </a:tc>
                <a:tc>
                  <a:txBody>
                    <a:bodyPr/>
                    <a:lstStyle/>
                    <a:p>
                      <a:pPr algn="ctr"/>
                      <a:r>
                        <a:rPr lang="en-US" sz="1800" b="0" i="0" kern="1200" dirty="0">
                          <a:solidFill>
                            <a:schemeClr val="dk1"/>
                          </a:solidFill>
                          <a:effectLst/>
                          <a:latin typeface="+mn-lt"/>
                          <a:ea typeface="+mn-ea"/>
                          <a:cs typeface="+mn-cs"/>
                        </a:rPr>
                        <a:t>6.56</a:t>
                      </a:r>
                      <a:endParaRPr lang="en-US" dirty="0"/>
                    </a:p>
                  </a:txBody>
                  <a:tcPr/>
                </a:tc>
                <a:tc>
                  <a:txBody>
                    <a:bodyPr/>
                    <a:lstStyle/>
                    <a:p>
                      <a:pPr algn="ctr"/>
                      <a:r>
                        <a:rPr lang="en-US" dirty="0"/>
                        <a:t>1</a:t>
                      </a:r>
                    </a:p>
                  </a:txBody>
                  <a:tcPr/>
                </a:tc>
                <a:extLst>
                  <a:ext uri="{0D108BD9-81ED-4DB2-BD59-A6C34878D82A}">
                    <a16:rowId xmlns:a16="http://schemas.microsoft.com/office/drawing/2014/main" val="58066852"/>
                  </a:ext>
                </a:extLst>
              </a:tr>
            </a:tbl>
          </a:graphicData>
        </a:graphic>
      </p:graphicFrame>
    </p:spTree>
    <p:extLst>
      <p:ext uri="{BB962C8B-B14F-4D97-AF65-F5344CB8AC3E}">
        <p14:creationId xmlns:p14="http://schemas.microsoft.com/office/powerpoint/2010/main" val="1682089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12F2E25B-84A3-4786-0054-C6570E8D7C59}"/>
              </a:ext>
            </a:extLst>
          </p:cNvPr>
          <p:cNvSpPr>
            <a:spLocks noGrp="1"/>
          </p:cNvSpPr>
          <p:nvPr>
            <p:ph idx="1"/>
          </p:nvPr>
        </p:nvSpPr>
        <p:spPr/>
        <p:txBody>
          <a:bodyPr/>
          <a:lstStyle/>
          <a:p>
            <a:r>
              <a:rPr lang="en-US" dirty="0"/>
              <a:t>Computation: to run inference faster</a:t>
            </a:r>
          </a:p>
          <a:p>
            <a:endParaRPr lang="en-US" dirty="0"/>
          </a:p>
          <a:p>
            <a:endParaRPr lang="en-US" dirty="0"/>
          </a:p>
          <a:p>
            <a:endParaRPr lang="en-US" dirty="0"/>
          </a:p>
          <a:p>
            <a:r>
              <a:rPr lang="en-US" dirty="0"/>
              <a:t>GPU Memory: to store the model instances</a:t>
            </a:r>
          </a:p>
          <a:p>
            <a:pPr marL="0" indent="0">
              <a:buNone/>
            </a:pPr>
            <a:endParaRPr lang="en-US" dirty="0"/>
          </a:p>
          <a:p>
            <a:endParaRPr lang="en-US" dirty="0"/>
          </a:p>
          <a:p>
            <a:endParaRPr lang="en-US" dirty="0"/>
          </a:p>
          <a:p>
            <a:endParaRPr lang="en-US" dirty="0"/>
          </a:p>
          <a:p>
            <a:r>
              <a:rPr lang="en-US" dirty="0"/>
              <a:t>Bandwidth: to transfer data into GPU</a:t>
            </a:r>
          </a:p>
          <a:p>
            <a:pPr marL="0" indent="0">
              <a:buNone/>
            </a:pPr>
            <a:endParaRPr lang="en-US" dirty="0"/>
          </a:p>
        </p:txBody>
      </p:sp>
      <p:sp>
        <p:nvSpPr>
          <p:cNvPr id="2" name="Title 1">
            <a:extLst>
              <a:ext uri="{FF2B5EF4-FFF2-40B4-BE49-F238E27FC236}">
                <a16:creationId xmlns:a16="http://schemas.microsoft.com/office/drawing/2014/main" id="{0562DD09-407F-455C-37ED-B5AE80762D0B}"/>
              </a:ext>
            </a:extLst>
          </p:cNvPr>
          <p:cNvSpPr>
            <a:spLocks noGrp="1"/>
          </p:cNvSpPr>
          <p:nvPr>
            <p:ph type="title"/>
          </p:nvPr>
        </p:nvSpPr>
        <p:spPr/>
        <p:txBody>
          <a:bodyPr>
            <a:normAutofit fontScale="90000"/>
          </a:bodyPr>
          <a:lstStyle/>
          <a:p>
            <a:r>
              <a:rPr lang="en-US" dirty="0"/>
              <a:t>Quick Overview of our Hardware Acceleration Effort</a:t>
            </a:r>
          </a:p>
        </p:txBody>
      </p:sp>
      <p:sp>
        <p:nvSpPr>
          <p:cNvPr id="3" name="Text Placeholder 2">
            <a:extLst>
              <a:ext uri="{FF2B5EF4-FFF2-40B4-BE49-F238E27FC236}">
                <a16:creationId xmlns:a16="http://schemas.microsoft.com/office/drawing/2014/main" id="{85AD32F5-42B8-15B0-7E3B-F185EB832A8C}"/>
              </a:ext>
            </a:extLst>
          </p:cNvPr>
          <p:cNvSpPr>
            <a:spLocks noGrp="1"/>
          </p:cNvSpPr>
          <p:nvPr>
            <p:ph type="body" sz="quarter" idx="15"/>
          </p:nvPr>
        </p:nvSpPr>
        <p:spPr/>
        <p:txBody>
          <a:bodyPr/>
          <a:lstStyle/>
          <a:p>
            <a:r>
              <a:rPr lang="en-US" dirty="0"/>
              <a:t>What does it mean by “efficiency”?</a:t>
            </a:r>
          </a:p>
        </p:txBody>
      </p:sp>
      <p:sp>
        <p:nvSpPr>
          <p:cNvPr id="5" name="Text Placeholder 4">
            <a:extLst>
              <a:ext uri="{FF2B5EF4-FFF2-40B4-BE49-F238E27FC236}">
                <a16:creationId xmlns:a16="http://schemas.microsoft.com/office/drawing/2014/main" id="{C618DCF7-34F3-846E-28B2-7FE54F84530F}"/>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9FD04830-8080-8D40-2457-3D38F775FB9A}"/>
              </a:ext>
            </a:extLst>
          </p:cNvPr>
          <p:cNvSpPr>
            <a:spLocks noGrp="1"/>
          </p:cNvSpPr>
          <p:nvPr>
            <p:ph type="body" sz="quarter" idx="17"/>
          </p:nvPr>
        </p:nvSpPr>
        <p:spPr/>
        <p:txBody>
          <a:bodyPr/>
          <a:lstStyle/>
          <a:p>
            <a:endParaRPr lang="en-US"/>
          </a:p>
        </p:txBody>
      </p:sp>
      <p:graphicFrame>
        <p:nvGraphicFramePr>
          <p:cNvPr id="14" name="Table 8">
            <a:extLst>
              <a:ext uri="{FF2B5EF4-FFF2-40B4-BE49-F238E27FC236}">
                <a16:creationId xmlns:a16="http://schemas.microsoft.com/office/drawing/2014/main" id="{458ADB45-F5A1-7C86-3886-1CF7BD7791F6}"/>
              </a:ext>
            </a:extLst>
          </p:cNvPr>
          <p:cNvGraphicFramePr>
            <a:graphicFrameLocks noGrp="1"/>
          </p:cNvGraphicFramePr>
          <p:nvPr/>
        </p:nvGraphicFramePr>
        <p:xfrm>
          <a:off x="7596554" y="1347903"/>
          <a:ext cx="1330636" cy="1463040"/>
        </p:xfrm>
        <a:graphic>
          <a:graphicData uri="http://schemas.openxmlformats.org/drawingml/2006/table">
            <a:tbl>
              <a:tblPr firstRow="1" bandRow="1">
                <a:tableStyleId>{69CF1AB2-1976-4502-BF36-3FF5EA218861}</a:tableStyleId>
              </a:tblPr>
              <a:tblGrid>
                <a:gridCol w="332659">
                  <a:extLst>
                    <a:ext uri="{9D8B030D-6E8A-4147-A177-3AD203B41FA5}">
                      <a16:colId xmlns:a16="http://schemas.microsoft.com/office/drawing/2014/main" val="3256880811"/>
                    </a:ext>
                  </a:extLst>
                </a:gridCol>
                <a:gridCol w="332659">
                  <a:extLst>
                    <a:ext uri="{9D8B030D-6E8A-4147-A177-3AD203B41FA5}">
                      <a16:colId xmlns:a16="http://schemas.microsoft.com/office/drawing/2014/main" val="2594064693"/>
                    </a:ext>
                  </a:extLst>
                </a:gridCol>
                <a:gridCol w="332659">
                  <a:extLst>
                    <a:ext uri="{9D8B030D-6E8A-4147-A177-3AD203B41FA5}">
                      <a16:colId xmlns:a16="http://schemas.microsoft.com/office/drawing/2014/main" val="3622715760"/>
                    </a:ext>
                  </a:extLst>
                </a:gridCol>
                <a:gridCol w="332659">
                  <a:extLst>
                    <a:ext uri="{9D8B030D-6E8A-4147-A177-3AD203B41FA5}">
                      <a16:colId xmlns:a16="http://schemas.microsoft.com/office/drawing/2014/main" val="3511467944"/>
                    </a:ext>
                  </a:extLst>
                </a:gridCol>
              </a:tblGrid>
              <a:tr h="332248">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310091204"/>
                  </a:ext>
                </a:extLst>
              </a:tr>
              <a:tr h="332248">
                <a:tc>
                  <a:txBody>
                    <a:bodyPr/>
                    <a:lstStyle/>
                    <a:p>
                      <a:endParaRPr lang="en-US"/>
                    </a:p>
                  </a:txBody>
                  <a:tcPr>
                    <a:lnB w="12700" cmpd="sng">
                      <a:noFill/>
                    </a:lnB>
                  </a:tcPr>
                </a:tc>
                <a:tc>
                  <a:txBody>
                    <a:bodyPr/>
                    <a:lstStyle/>
                    <a:p>
                      <a:endParaRPr lang="en-US" dirty="0"/>
                    </a:p>
                  </a:txBody>
                  <a:tcPr>
                    <a:lnB w="12700" cmpd="sng">
                      <a:noFill/>
                    </a:lnB>
                  </a:tcPr>
                </a:tc>
                <a:tc>
                  <a:txBody>
                    <a:bodyPr/>
                    <a:lstStyle/>
                    <a:p>
                      <a:endParaRPr lang="en-US"/>
                    </a:p>
                  </a:txBody>
                  <a:tcPr>
                    <a:lnB w="12700" cmpd="sng">
                      <a:noFill/>
                    </a:lnB>
                  </a:tcPr>
                </a:tc>
                <a:tc>
                  <a:txBody>
                    <a:bodyPr/>
                    <a:lstStyle/>
                    <a:p>
                      <a:endParaRPr lang="en-US"/>
                    </a:p>
                  </a:txBody>
                  <a:tcPr>
                    <a:lnB w="12700" cmpd="sng">
                      <a:noFill/>
                    </a:lnB>
                  </a:tcPr>
                </a:tc>
                <a:extLst>
                  <a:ext uri="{0D108BD9-81ED-4DB2-BD59-A6C34878D82A}">
                    <a16:rowId xmlns:a16="http://schemas.microsoft.com/office/drawing/2014/main" val="1486863169"/>
                  </a:ext>
                </a:extLst>
              </a:tr>
              <a:tr h="332248">
                <a:tc>
                  <a:txBody>
                    <a:bodyPr/>
                    <a:lstStyle/>
                    <a:p>
                      <a:endParaRPr lang="en-US" dirty="0">
                        <a:highlight>
                          <a:srgbClr val="EBEFF7"/>
                        </a:high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endParaRPr lang="en-US" dirty="0">
                        <a:highlight>
                          <a:srgbClr val="EBEFF7"/>
                        </a:high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endParaRPr lang="en-US" dirty="0">
                        <a:highlight>
                          <a:srgbClr val="EBEFF7"/>
                        </a:high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endParaRPr lang="en-US" dirty="0">
                        <a:highlight>
                          <a:srgbClr val="EBEFF7"/>
                        </a:high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65747460"/>
                  </a:ext>
                </a:extLst>
              </a:tr>
              <a:tr h="332248">
                <a:tc>
                  <a:txBody>
                    <a:bodyPr/>
                    <a:lstStyle/>
                    <a:p>
                      <a:endParaRPr lang="en-US"/>
                    </a:p>
                  </a:txBody>
                  <a:tcPr>
                    <a:lnT w="12700" cmpd="sng">
                      <a:noFill/>
                    </a:lnT>
                  </a:tcPr>
                </a:tc>
                <a:tc>
                  <a:txBody>
                    <a:bodyPr/>
                    <a:lstStyle/>
                    <a:p>
                      <a:endParaRPr lang="en-US"/>
                    </a:p>
                  </a:txBody>
                  <a:tcPr>
                    <a:lnT w="12700" cmpd="sng">
                      <a:noFill/>
                    </a:lnT>
                  </a:tcPr>
                </a:tc>
                <a:tc>
                  <a:txBody>
                    <a:bodyPr/>
                    <a:lstStyle/>
                    <a:p>
                      <a:endParaRPr lang="en-US" dirty="0"/>
                    </a:p>
                  </a:txBody>
                  <a:tcPr>
                    <a:lnT w="12700" cmpd="sng">
                      <a:noFill/>
                    </a:lnT>
                  </a:tcPr>
                </a:tc>
                <a:tc>
                  <a:txBody>
                    <a:bodyPr/>
                    <a:lstStyle/>
                    <a:p>
                      <a:endParaRPr lang="en-US" dirty="0"/>
                    </a:p>
                  </a:txBody>
                  <a:tcPr>
                    <a:lnT w="12700" cmpd="sng">
                      <a:noFill/>
                    </a:lnT>
                  </a:tcPr>
                </a:tc>
                <a:extLst>
                  <a:ext uri="{0D108BD9-81ED-4DB2-BD59-A6C34878D82A}">
                    <a16:rowId xmlns:a16="http://schemas.microsoft.com/office/drawing/2014/main" val="914817355"/>
                  </a:ext>
                </a:extLst>
              </a:tr>
            </a:tbl>
          </a:graphicData>
        </a:graphic>
      </p:graphicFrame>
      <p:graphicFrame>
        <p:nvGraphicFramePr>
          <p:cNvPr id="15" name="Table 8">
            <a:extLst>
              <a:ext uri="{FF2B5EF4-FFF2-40B4-BE49-F238E27FC236}">
                <a16:creationId xmlns:a16="http://schemas.microsoft.com/office/drawing/2014/main" id="{0D74EA40-6C77-29F9-2A1B-38A296D3AFDC}"/>
              </a:ext>
            </a:extLst>
          </p:cNvPr>
          <p:cNvGraphicFramePr>
            <a:graphicFrameLocks noGrp="1"/>
          </p:cNvGraphicFramePr>
          <p:nvPr/>
        </p:nvGraphicFramePr>
        <p:xfrm>
          <a:off x="9951381" y="1347903"/>
          <a:ext cx="1330636" cy="1463040"/>
        </p:xfrm>
        <a:graphic>
          <a:graphicData uri="http://schemas.openxmlformats.org/drawingml/2006/table">
            <a:tbl>
              <a:tblPr firstRow="1" bandRow="1">
                <a:tableStyleId>{8A107856-5554-42FB-B03E-39F5DBC370BA}</a:tableStyleId>
              </a:tblPr>
              <a:tblGrid>
                <a:gridCol w="332659">
                  <a:extLst>
                    <a:ext uri="{9D8B030D-6E8A-4147-A177-3AD203B41FA5}">
                      <a16:colId xmlns:a16="http://schemas.microsoft.com/office/drawing/2014/main" val="3256880811"/>
                    </a:ext>
                  </a:extLst>
                </a:gridCol>
                <a:gridCol w="332659">
                  <a:extLst>
                    <a:ext uri="{9D8B030D-6E8A-4147-A177-3AD203B41FA5}">
                      <a16:colId xmlns:a16="http://schemas.microsoft.com/office/drawing/2014/main" val="2594064693"/>
                    </a:ext>
                  </a:extLst>
                </a:gridCol>
                <a:gridCol w="332659">
                  <a:extLst>
                    <a:ext uri="{9D8B030D-6E8A-4147-A177-3AD203B41FA5}">
                      <a16:colId xmlns:a16="http://schemas.microsoft.com/office/drawing/2014/main" val="3622715760"/>
                    </a:ext>
                  </a:extLst>
                </a:gridCol>
                <a:gridCol w="332659">
                  <a:extLst>
                    <a:ext uri="{9D8B030D-6E8A-4147-A177-3AD203B41FA5}">
                      <a16:colId xmlns:a16="http://schemas.microsoft.com/office/drawing/2014/main" val="3511467944"/>
                    </a:ext>
                  </a:extLst>
                </a:gridCol>
              </a:tblGrid>
              <a:tr h="332248">
                <a:tc>
                  <a:txBody>
                    <a:bodyPr/>
                    <a:lstStyle/>
                    <a:p>
                      <a:endParaRPr lang="en-US"/>
                    </a:p>
                  </a:txBody>
                  <a:tcPr/>
                </a:tc>
                <a:tc>
                  <a:txBody>
                    <a:bodyPr/>
                    <a:lstStyle/>
                    <a:p>
                      <a:endParaRPr lang="en-US"/>
                    </a:p>
                  </a:txBody>
                  <a:tcPr>
                    <a:lnR w="12700" cmpd="sng">
                      <a:noFill/>
                    </a:lnR>
                  </a:tcPr>
                </a:tc>
                <a:tc>
                  <a:txBody>
                    <a:bodyPr/>
                    <a:lstStyle/>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endParaRPr lang="en-US"/>
                    </a:p>
                  </a:txBody>
                  <a:tcPr>
                    <a:lnL w="12700" cmpd="sng">
                      <a:noFill/>
                    </a:lnL>
                  </a:tcPr>
                </a:tc>
                <a:extLst>
                  <a:ext uri="{0D108BD9-81ED-4DB2-BD59-A6C34878D82A}">
                    <a16:rowId xmlns:a16="http://schemas.microsoft.com/office/drawing/2014/main" val="3310091204"/>
                  </a:ext>
                </a:extLst>
              </a:tr>
              <a:tr h="332248">
                <a:tc>
                  <a:txBody>
                    <a:bodyPr/>
                    <a:lstStyle/>
                    <a:p>
                      <a:endParaRPr lang="en-US"/>
                    </a:p>
                  </a:txBody>
                  <a:tcPr/>
                </a:tc>
                <a:tc>
                  <a:txBody>
                    <a:bodyPr/>
                    <a:lstStyle/>
                    <a:p>
                      <a:endParaRPr lang="en-US"/>
                    </a:p>
                  </a:txBody>
                  <a:tcPr>
                    <a:lnR w="12700" cmpd="sng">
                      <a:noFill/>
                    </a:lnR>
                  </a:tcPr>
                </a:tc>
                <a:tc>
                  <a:txBody>
                    <a:bodyPr/>
                    <a:lstStyle/>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endParaRPr lang="en-US"/>
                    </a:p>
                  </a:txBody>
                  <a:tcPr>
                    <a:lnL w="12700" cmpd="sng">
                      <a:noFill/>
                    </a:lnL>
                  </a:tcPr>
                </a:tc>
                <a:extLst>
                  <a:ext uri="{0D108BD9-81ED-4DB2-BD59-A6C34878D82A}">
                    <a16:rowId xmlns:a16="http://schemas.microsoft.com/office/drawing/2014/main" val="1486863169"/>
                  </a:ext>
                </a:extLst>
              </a:tr>
              <a:tr h="332248">
                <a:tc>
                  <a:txBody>
                    <a:bodyPr/>
                    <a:lstStyle/>
                    <a:p>
                      <a:endParaRPr lang="en-US"/>
                    </a:p>
                  </a:txBody>
                  <a:tcPr/>
                </a:tc>
                <a:tc>
                  <a:txBody>
                    <a:bodyPr/>
                    <a:lstStyle/>
                    <a:p>
                      <a:endParaRPr lang="en-US"/>
                    </a:p>
                  </a:txBody>
                  <a:tcPr>
                    <a:lnR w="12700" cmpd="sng">
                      <a:noFill/>
                    </a:lnR>
                  </a:tcPr>
                </a:tc>
                <a:tc>
                  <a:txBody>
                    <a:bodyPr/>
                    <a:lstStyle/>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endParaRPr lang="en-US"/>
                    </a:p>
                  </a:txBody>
                  <a:tcPr>
                    <a:lnL w="12700" cmpd="sng">
                      <a:noFill/>
                    </a:lnL>
                  </a:tcPr>
                </a:tc>
                <a:extLst>
                  <a:ext uri="{0D108BD9-81ED-4DB2-BD59-A6C34878D82A}">
                    <a16:rowId xmlns:a16="http://schemas.microsoft.com/office/drawing/2014/main" val="2765747460"/>
                  </a:ext>
                </a:extLst>
              </a:tr>
              <a:tr h="332248">
                <a:tc>
                  <a:txBody>
                    <a:bodyPr/>
                    <a:lstStyle/>
                    <a:p>
                      <a:endParaRPr lang="en-US"/>
                    </a:p>
                  </a:txBody>
                  <a:tcPr/>
                </a:tc>
                <a:tc>
                  <a:txBody>
                    <a:bodyPr/>
                    <a:lstStyle/>
                    <a:p>
                      <a:endParaRPr lang="en-US"/>
                    </a:p>
                  </a:txBody>
                  <a:tcPr>
                    <a:lnR w="12700" cmpd="sng">
                      <a:noFill/>
                    </a:lnR>
                  </a:tcPr>
                </a:tc>
                <a:tc>
                  <a:txBody>
                    <a:bodyPr/>
                    <a:lstStyle/>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endParaRPr lang="en-US" dirty="0"/>
                    </a:p>
                  </a:txBody>
                  <a:tcPr>
                    <a:lnL w="12700" cmpd="sng">
                      <a:noFill/>
                    </a:lnL>
                  </a:tcPr>
                </a:tc>
                <a:extLst>
                  <a:ext uri="{0D108BD9-81ED-4DB2-BD59-A6C34878D82A}">
                    <a16:rowId xmlns:a16="http://schemas.microsoft.com/office/drawing/2014/main" val="914817355"/>
                  </a:ext>
                </a:extLst>
              </a:tr>
            </a:tbl>
          </a:graphicData>
        </a:graphic>
      </p:graphicFrame>
      <p:sp>
        <p:nvSpPr>
          <p:cNvPr id="16" name="Cross 15">
            <a:extLst>
              <a:ext uri="{FF2B5EF4-FFF2-40B4-BE49-F238E27FC236}">
                <a16:creationId xmlns:a16="http://schemas.microsoft.com/office/drawing/2014/main" id="{B0C3A6C4-056A-72B0-413A-1C27A8838367}"/>
              </a:ext>
            </a:extLst>
          </p:cNvPr>
          <p:cNvSpPr/>
          <p:nvPr/>
        </p:nvSpPr>
        <p:spPr>
          <a:xfrm rot="18802051">
            <a:off x="9191663" y="1833617"/>
            <a:ext cx="495242" cy="491613"/>
          </a:xfrm>
          <a:prstGeom prst="plus">
            <a:avLst>
              <a:gd name="adj" fmla="val 4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graphicFrame>
            <p:nvGraphicFramePr>
              <p:cNvPr id="18" name="Table 5">
                <a:extLst>
                  <a:ext uri="{FF2B5EF4-FFF2-40B4-BE49-F238E27FC236}">
                    <a16:creationId xmlns:a16="http://schemas.microsoft.com/office/drawing/2014/main" id="{0A1D7CAC-8579-207C-6D34-374FBE4EC554}"/>
                  </a:ext>
                </a:extLst>
              </p:cNvPr>
              <p:cNvGraphicFramePr>
                <a:graphicFrameLocks noGrp="1"/>
              </p:cNvGraphicFramePr>
              <p:nvPr/>
            </p:nvGraphicFramePr>
            <p:xfrm>
              <a:off x="6509182" y="3097844"/>
              <a:ext cx="2486824" cy="1483360"/>
            </p:xfrm>
            <a:graphic>
              <a:graphicData uri="http://schemas.openxmlformats.org/drawingml/2006/table">
                <a:tbl>
                  <a:tblPr firstRow="1" bandRow="1">
                    <a:tableStyleId>{5C22544A-7EE6-4342-B048-85BDC9FD1C3A}</a:tableStyleId>
                  </a:tblPr>
                  <a:tblGrid>
                    <a:gridCol w="867357">
                      <a:extLst>
                        <a:ext uri="{9D8B030D-6E8A-4147-A177-3AD203B41FA5}">
                          <a16:colId xmlns:a16="http://schemas.microsoft.com/office/drawing/2014/main" val="2931951750"/>
                        </a:ext>
                      </a:extLst>
                    </a:gridCol>
                    <a:gridCol w="1619467">
                      <a:extLst>
                        <a:ext uri="{9D8B030D-6E8A-4147-A177-3AD203B41FA5}">
                          <a16:colId xmlns:a16="http://schemas.microsoft.com/office/drawing/2014/main" val="3208209671"/>
                        </a:ext>
                      </a:extLst>
                    </a:gridCol>
                  </a:tblGrid>
                  <a:tr h="370840">
                    <a:tc>
                      <a:txBody>
                        <a:bodyPr/>
                        <a:lstStyle/>
                        <a:p>
                          <a:r>
                            <a:rPr lang="en-US" dirty="0"/>
                            <a:t>Value</a:t>
                          </a:r>
                        </a:p>
                      </a:txBody>
                      <a:tcPr/>
                    </a:tc>
                    <a:tc>
                      <a:txBody>
                        <a:bodyPr/>
                        <a:lstStyle/>
                        <a:p>
                          <a:r>
                            <a:rPr lang="en-US" dirty="0"/>
                            <a:t>Weight index</a:t>
                          </a:r>
                        </a:p>
                      </a:txBody>
                      <a:tcPr/>
                    </a:tc>
                    <a:extLst>
                      <a:ext uri="{0D108BD9-81ED-4DB2-BD59-A6C34878D82A}">
                        <a16:rowId xmlns:a16="http://schemas.microsoft.com/office/drawing/2014/main" val="1581168996"/>
                      </a:ext>
                    </a:extLst>
                  </a:tr>
                  <a:tr h="370840">
                    <a:tc>
                      <a:txBody>
                        <a:bodyP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𝑣</m:t>
                                    </m:r>
                                  </m:e>
                                  <m:sub>
                                    <m:r>
                                      <a:rPr lang="en-US" b="0" i="1" smtClean="0">
                                        <a:latin typeface="Cambria Math" panose="02040503050406030204" pitchFamily="18" charset="0"/>
                                      </a:rPr>
                                      <m:t>1</m:t>
                                    </m:r>
                                  </m:sub>
                                </m:sSub>
                              </m:oMath>
                            </m:oMathPara>
                          </a14:m>
                          <a:endParaRPr lang="en-US" b="0" dirty="0"/>
                        </a:p>
                      </a:txBody>
                      <a:tcPr/>
                    </a:tc>
                    <a:tc>
                      <a:txBody>
                        <a:bodyPr/>
                        <a:lstStyle/>
                        <a:p>
                          <a:r>
                            <a:rPr lang="en-US" dirty="0"/>
                            <a:t>1, 100, 5000, …</a:t>
                          </a:r>
                        </a:p>
                      </a:txBody>
                      <a:tcPr/>
                    </a:tc>
                    <a:extLst>
                      <a:ext uri="{0D108BD9-81ED-4DB2-BD59-A6C34878D82A}">
                        <a16:rowId xmlns:a16="http://schemas.microsoft.com/office/drawing/2014/main" val="629448369"/>
                      </a:ext>
                    </a:extLst>
                  </a:tr>
                  <a:tr h="370840">
                    <a:tc>
                      <a:txBody>
                        <a:bodyPr/>
                        <a:lstStyle/>
                        <a:p>
                          <a:pPr algn="ctr"/>
                          <a:r>
                            <a:rPr lang="en-US" dirty="0"/>
                            <a:t>…</a:t>
                          </a:r>
                        </a:p>
                      </a:txBody>
                      <a:tcPr/>
                    </a:tc>
                    <a:tc>
                      <a:txBody>
                        <a:bodyPr/>
                        <a:lstStyle/>
                        <a:p>
                          <a:r>
                            <a:rPr lang="en-US" dirty="0"/>
                            <a:t>…</a:t>
                          </a:r>
                        </a:p>
                      </a:txBody>
                      <a:tcPr/>
                    </a:tc>
                    <a:extLst>
                      <a:ext uri="{0D108BD9-81ED-4DB2-BD59-A6C34878D82A}">
                        <a16:rowId xmlns:a16="http://schemas.microsoft.com/office/drawing/2014/main" val="2728222212"/>
                      </a:ext>
                    </a:extLst>
                  </a:tr>
                  <a:tr h="370840">
                    <a:tc>
                      <a:txBody>
                        <a:bodyPr/>
                        <a:lstStyle/>
                        <a:p>
                          <a:pPr algn="ct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𝑣</m:t>
                                    </m:r>
                                  </m:e>
                                  <m:sub>
                                    <m:r>
                                      <a:rPr lang="en-US" b="0" i="1" smtClean="0">
                                        <a:latin typeface="Cambria Math" panose="02040503050406030204" pitchFamily="18" charset="0"/>
                                      </a:rPr>
                                      <m:t>64</m:t>
                                    </m:r>
                                  </m:sub>
                                </m:sSub>
                              </m:oMath>
                            </m:oMathPara>
                          </a14:m>
                          <a:endParaRPr lang="en-US" dirty="0"/>
                        </a:p>
                      </a:txBody>
                      <a:tcPr/>
                    </a:tc>
                    <a:tc>
                      <a:txBody>
                        <a:bodyPr/>
                        <a:lstStyle/>
                        <a:p>
                          <a:r>
                            <a:rPr lang="en-US" dirty="0"/>
                            <a:t>634, 9875</a:t>
                          </a:r>
                        </a:p>
                      </a:txBody>
                      <a:tcPr/>
                    </a:tc>
                    <a:extLst>
                      <a:ext uri="{0D108BD9-81ED-4DB2-BD59-A6C34878D82A}">
                        <a16:rowId xmlns:a16="http://schemas.microsoft.com/office/drawing/2014/main" val="3489150581"/>
                      </a:ext>
                    </a:extLst>
                  </a:tr>
                </a:tbl>
              </a:graphicData>
            </a:graphic>
          </p:graphicFrame>
        </mc:Choice>
        <mc:Fallback xmlns="">
          <p:graphicFrame>
            <p:nvGraphicFramePr>
              <p:cNvPr id="18" name="Table 5">
                <a:extLst>
                  <a:ext uri="{FF2B5EF4-FFF2-40B4-BE49-F238E27FC236}">
                    <a16:creationId xmlns:a16="http://schemas.microsoft.com/office/drawing/2014/main" id="{0A1D7CAC-8579-207C-6D34-374FBE4EC554}"/>
                  </a:ext>
                </a:extLst>
              </p:cNvPr>
              <p:cNvGraphicFramePr>
                <a:graphicFrameLocks noGrp="1"/>
              </p:cNvGraphicFramePr>
              <p:nvPr>
                <p:extLst>
                  <p:ext uri="{D42A27DB-BD31-4B8C-83A1-F6EECF244321}">
                    <p14:modId xmlns:p14="http://schemas.microsoft.com/office/powerpoint/2010/main" val="3170469265"/>
                  </p:ext>
                </p:extLst>
              </p:nvPr>
            </p:nvGraphicFramePr>
            <p:xfrm>
              <a:off x="6509182" y="3097844"/>
              <a:ext cx="2486824" cy="1483360"/>
            </p:xfrm>
            <a:graphic>
              <a:graphicData uri="http://schemas.openxmlformats.org/drawingml/2006/table">
                <a:tbl>
                  <a:tblPr firstRow="1" bandRow="1">
                    <a:tableStyleId>{5C22544A-7EE6-4342-B048-85BDC9FD1C3A}</a:tableStyleId>
                  </a:tblPr>
                  <a:tblGrid>
                    <a:gridCol w="867357">
                      <a:extLst>
                        <a:ext uri="{9D8B030D-6E8A-4147-A177-3AD203B41FA5}">
                          <a16:colId xmlns:a16="http://schemas.microsoft.com/office/drawing/2014/main" val="2931951750"/>
                        </a:ext>
                      </a:extLst>
                    </a:gridCol>
                    <a:gridCol w="1619467">
                      <a:extLst>
                        <a:ext uri="{9D8B030D-6E8A-4147-A177-3AD203B41FA5}">
                          <a16:colId xmlns:a16="http://schemas.microsoft.com/office/drawing/2014/main" val="3208209671"/>
                        </a:ext>
                      </a:extLst>
                    </a:gridCol>
                  </a:tblGrid>
                  <a:tr h="370840">
                    <a:tc>
                      <a:txBody>
                        <a:bodyPr/>
                        <a:lstStyle/>
                        <a:p>
                          <a:r>
                            <a:rPr lang="en-US" dirty="0"/>
                            <a:t>Value</a:t>
                          </a:r>
                        </a:p>
                      </a:txBody>
                      <a:tcPr/>
                    </a:tc>
                    <a:tc>
                      <a:txBody>
                        <a:bodyPr/>
                        <a:lstStyle/>
                        <a:p>
                          <a:r>
                            <a:rPr lang="en-US" dirty="0"/>
                            <a:t>Weight index</a:t>
                          </a:r>
                        </a:p>
                      </a:txBody>
                      <a:tcPr/>
                    </a:tc>
                    <a:extLst>
                      <a:ext uri="{0D108BD9-81ED-4DB2-BD59-A6C34878D82A}">
                        <a16:rowId xmlns:a16="http://schemas.microsoft.com/office/drawing/2014/main" val="1581168996"/>
                      </a:ext>
                    </a:extLst>
                  </a:tr>
                  <a:tr h="370840">
                    <a:tc>
                      <a:txBody>
                        <a:bodyPr/>
                        <a:lstStyle/>
                        <a:p>
                          <a:endParaRPr lang="en-US"/>
                        </a:p>
                      </a:txBody>
                      <a:tcPr>
                        <a:blipFill>
                          <a:blip r:embed="rId2"/>
                          <a:stretch>
                            <a:fillRect l="-1449" t="-110345" r="-188406" b="-231034"/>
                          </a:stretch>
                        </a:blipFill>
                      </a:tcPr>
                    </a:tc>
                    <a:tc>
                      <a:txBody>
                        <a:bodyPr/>
                        <a:lstStyle/>
                        <a:p>
                          <a:r>
                            <a:rPr lang="en-US" dirty="0"/>
                            <a:t>1, 100, 5000, …</a:t>
                          </a:r>
                        </a:p>
                      </a:txBody>
                      <a:tcPr/>
                    </a:tc>
                    <a:extLst>
                      <a:ext uri="{0D108BD9-81ED-4DB2-BD59-A6C34878D82A}">
                        <a16:rowId xmlns:a16="http://schemas.microsoft.com/office/drawing/2014/main" val="629448369"/>
                      </a:ext>
                    </a:extLst>
                  </a:tr>
                  <a:tr h="370840">
                    <a:tc>
                      <a:txBody>
                        <a:bodyPr/>
                        <a:lstStyle/>
                        <a:p>
                          <a:pPr algn="ctr"/>
                          <a:r>
                            <a:rPr lang="en-US" dirty="0"/>
                            <a:t>…</a:t>
                          </a:r>
                        </a:p>
                      </a:txBody>
                      <a:tcPr/>
                    </a:tc>
                    <a:tc>
                      <a:txBody>
                        <a:bodyPr/>
                        <a:lstStyle/>
                        <a:p>
                          <a:r>
                            <a:rPr lang="en-US" dirty="0"/>
                            <a:t>…</a:t>
                          </a:r>
                        </a:p>
                      </a:txBody>
                      <a:tcPr/>
                    </a:tc>
                    <a:extLst>
                      <a:ext uri="{0D108BD9-81ED-4DB2-BD59-A6C34878D82A}">
                        <a16:rowId xmlns:a16="http://schemas.microsoft.com/office/drawing/2014/main" val="2728222212"/>
                      </a:ext>
                    </a:extLst>
                  </a:tr>
                  <a:tr h="370840">
                    <a:tc>
                      <a:txBody>
                        <a:bodyPr/>
                        <a:lstStyle/>
                        <a:p>
                          <a:endParaRPr lang="en-US"/>
                        </a:p>
                      </a:txBody>
                      <a:tcPr>
                        <a:blipFill>
                          <a:blip r:embed="rId2"/>
                          <a:stretch>
                            <a:fillRect l="-1449" t="-313793" r="-188406" b="-27586"/>
                          </a:stretch>
                        </a:blipFill>
                      </a:tcPr>
                    </a:tc>
                    <a:tc>
                      <a:txBody>
                        <a:bodyPr/>
                        <a:lstStyle/>
                        <a:p>
                          <a:r>
                            <a:rPr lang="en-US" dirty="0"/>
                            <a:t>634, 9875</a:t>
                          </a:r>
                        </a:p>
                      </a:txBody>
                      <a:tcPr/>
                    </a:tc>
                    <a:extLst>
                      <a:ext uri="{0D108BD9-81ED-4DB2-BD59-A6C34878D82A}">
                        <a16:rowId xmlns:a16="http://schemas.microsoft.com/office/drawing/2014/main" val="3489150581"/>
                      </a:ext>
                    </a:extLst>
                  </a:tr>
                </a:tbl>
              </a:graphicData>
            </a:graphic>
          </p:graphicFrame>
        </mc:Fallback>
      </mc:AlternateContent>
      <p:sp>
        <p:nvSpPr>
          <p:cNvPr id="19" name="TextBox 18">
            <a:extLst>
              <a:ext uri="{FF2B5EF4-FFF2-40B4-BE49-F238E27FC236}">
                <a16:creationId xmlns:a16="http://schemas.microsoft.com/office/drawing/2014/main" id="{47BADDC5-20BD-D01B-D14D-4940DC0C72D5}"/>
              </a:ext>
            </a:extLst>
          </p:cNvPr>
          <p:cNvSpPr txBox="1"/>
          <p:nvPr/>
        </p:nvSpPr>
        <p:spPr>
          <a:xfrm>
            <a:off x="9213649" y="3419247"/>
            <a:ext cx="2551981" cy="646331"/>
          </a:xfrm>
          <a:prstGeom prst="rect">
            <a:avLst/>
          </a:prstGeom>
          <a:noFill/>
        </p:spPr>
        <p:txBody>
          <a:bodyPr wrap="none" rtlCol="0">
            <a:spAutoFit/>
          </a:bodyPr>
          <a:lstStyle/>
          <a:p>
            <a:r>
              <a:rPr lang="en-US" dirty="0"/>
              <a:t>Weights are mapped into</a:t>
            </a:r>
          </a:p>
          <a:p>
            <a:r>
              <a:rPr lang="en-US" dirty="0"/>
              <a:t>1 of 64 values</a:t>
            </a:r>
          </a:p>
        </p:txBody>
      </p:sp>
      <p:sp>
        <p:nvSpPr>
          <p:cNvPr id="20" name="Rounded Rectangle 19">
            <a:extLst>
              <a:ext uri="{FF2B5EF4-FFF2-40B4-BE49-F238E27FC236}">
                <a16:creationId xmlns:a16="http://schemas.microsoft.com/office/drawing/2014/main" id="{FEA82ADB-72DA-9852-A642-DF76C10F0F25}"/>
              </a:ext>
            </a:extLst>
          </p:cNvPr>
          <p:cNvSpPr/>
          <p:nvPr/>
        </p:nvSpPr>
        <p:spPr>
          <a:xfrm>
            <a:off x="7596554" y="5512023"/>
            <a:ext cx="1512156" cy="60396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System Memory</a:t>
            </a:r>
          </a:p>
          <a:p>
            <a:pPr algn="ctr"/>
            <a:r>
              <a:rPr lang="en-US" sz="1500" dirty="0"/>
              <a:t>(Data)</a:t>
            </a:r>
          </a:p>
        </p:txBody>
      </p:sp>
      <p:sp>
        <p:nvSpPr>
          <p:cNvPr id="21" name="Right Arrow 20">
            <a:extLst>
              <a:ext uri="{FF2B5EF4-FFF2-40B4-BE49-F238E27FC236}">
                <a16:creationId xmlns:a16="http://schemas.microsoft.com/office/drawing/2014/main" id="{6DDD4888-202E-1C26-9133-8A59DA7B9450}"/>
              </a:ext>
            </a:extLst>
          </p:cNvPr>
          <p:cNvSpPr/>
          <p:nvPr/>
        </p:nvSpPr>
        <p:spPr>
          <a:xfrm>
            <a:off x="9352601" y="5571690"/>
            <a:ext cx="457522"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CE2C4912-60B1-5EA1-19B8-DE50FD261E91}"/>
              </a:ext>
            </a:extLst>
          </p:cNvPr>
          <p:cNvSpPr/>
          <p:nvPr/>
        </p:nvSpPr>
        <p:spPr>
          <a:xfrm>
            <a:off x="10049971" y="5512023"/>
            <a:ext cx="1711777" cy="60396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GPU Computation Core</a:t>
            </a:r>
          </a:p>
        </p:txBody>
      </p:sp>
      <p:sp>
        <p:nvSpPr>
          <p:cNvPr id="8" name="Rounded Rectangle 7">
            <a:extLst>
              <a:ext uri="{FF2B5EF4-FFF2-40B4-BE49-F238E27FC236}">
                <a16:creationId xmlns:a16="http://schemas.microsoft.com/office/drawing/2014/main" id="{A3175B53-4135-70AA-5E75-0D6EAB66B201}"/>
              </a:ext>
            </a:extLst>
          </p:cNvPr>
          <p:cNvSpPr/>
          <p:nvPr/>
        </p:nvSpPr>
        <p:spPr>
          <a:xfrm>
            <a:off x="10149781" y="4421942"/>
            <a:ext cx="1512156" cy="60396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GPU Memory</a:t>
            </a:r>
          </a:p>
          <a:p>
            <a:pPr algn="ctr"/>
            <a:r>
              <a:rPr lang="en-US" sz="1500" dirty="0"/>
              <a:t>(Weights)</a:t>
            </a:r>
          </a:p>
        </p:txBody>
      </p:sp>
      <p:sp>
        <p:nvSpPr>
          <p:cNvPr id="9" name="Right Arrow 8">
            <a:extLst>
              <a:ext uri="{FF2B5EF4-FFF2-40B4-BE49-F238E27FC236}">
                <a16:creationId xmlns:a16="http://schemas.microsoft.com/office/drawing/2014/main" id="{C3509815-E86E-C870-DB10-6838BC4423E2}"/>
              </a:ext>
            </a:extLst>
          </p:cNvPr>
          <p:cNvSpPr/>
          <p:nvPr/>
        </p:nvSpPr>
        <p:spPr>
          <a:xfrm rot="5400000">
            <a:off x="10735732" y="5038371"/>
            <a:ext cx="340253"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96675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F976D-0AB9-9D15-29F6-BC46E458B194}"/>
              </a:ext>
            </a:extLst>
          </p:cNvPr>
          <p:cNvSpPr>
            <a:spLocks noGrp="1"/>
          </p:cNvSpPr>
          <p:nvPr>
            <p:ph type="title"/>
          </p:nvPr>
        </p:nvSpPr>
        <p:spPr/>
        <p:txBody>
          <a:bodyPr>
            <a:normAutofit fontScale="90000"/>
          </a:bodyPr>
          <a:lstStyle/>
          <a:p>
            <a:r>
              <a:rPr lang="en-US" dirty="0"/>
              <a:t>Sparse </a:t>
            </a:r>
            <a:r>
              <a:rPr lang="en-US" dirty="0" err="1"/>
              <a:t>RescoreBERT</a:t>
            </a:r>
            <a:endParaRPr lang="en-US" dirty="0"/>
          </a:p>
        </p:txBody>
      </p:sp>
      <p:sp>
        <p:nvSpPr>
          <p:cNvPr id="3" name="Text Placeholder 2">
            <a:extLst>
              <a:ext uri="{FF2B5EF4-FFF2-40B4-BE49-F238E27FC236}">
                <a16:creationId xmlns:a16="http://schemas.microsoft.com/office/drawing/2014/main" id="{F8DCDC3A-DEB0-4CDB-671D-EEE897437D19}"/>
              </a:ext>
            </a:extLst>
          </p:cNvPr>
          <p:cNvSpPr>
            <a:spLocks noGrp="1"/>
          </p:cNvSpPr>
          <p:nvPr>
            <p:ph type="body" sz="quarter" idx="15"/>
          </p:nvPr>
        </p:nvSpPr>
        <p:spPr/>
        <p:txBody>
          <a:bodyPr/>
          <a:lstStyle/>
          <a:p>
            <a:r>
              <a:rPr lang="en-US" dirty="0"/>
              <a:t>What’s next?</a:t>
            </a:r>
          </a:p>
        </p:txBody>
      </p:sp>
      <p:sp>
        <p:nvSpPr>
          <p:cNvPr id="4" name="Content Placeholder 3">
            <a:extLst>
              <a:ext uri="{FF2B5EF4-FFF2-40B4-BE49-F238E27FC236}">
                <a16:creationId xmlns:a16="http://schemas.microsoft.com/office/drawing/2014/main" id="{43B99C7D-D7E8-E4AB-6E14-9D12E9F8C562}"/>
              </a:ext>
            </a:extLst>
          </p:cNvPr>
          <p:cNvSpPr>
            <a:spLocks noGrp="1"/>
          </p:cNvSpPr>
          <p:nvPr>
            <p:ph idx="1"/>
          </p:nvPr>
        </p:nvSpPr>
        <p:spPr>
          <a:xfrm>
            <a:off x="473058" y="1247302"/>
            <a:ext cx="11315288" cy="5015616"/>
          </a:xfrm>
        </p:spPr>
        <p:txBody>
          <a:bodyPr/>
          <a:lstStyle/>
          <a:p>
            <a:r>
              <a:rPr lang="en-US" dirty="0"/>
              <a:t>Runtime support for sparse </a:t>
            </a:r>
            <a:r>
              <a:rPr lang="en-US" dirty="0" err="1"/>
              <a:t>RescoreBERT</a:t>
            </a:r>
            <a:r>
              <a:rPr lang="en-US" dirty="0"/>
              <a:t> acceleration</a:t>
            </a:r>
          </a:p>
          <a:p>
            <a:pPr lvl="1"/>
            <a:r>
              <a:rPr lang="en-US" dirty="0"/>
              <a:t>https://</a:t>
            </a:r>
            <a:r>
              <a:rPr lang="en-US" dirty="0" err="1"/>
              <a:t>sim.amazon.com</a:t>
            </a:r>
            <a:r>
              <a:rPr lang="en-US" dirty="0"/>
              <a:t>/issues/ASRCT-3927</a:t>
            </a:r>
          </a:p>
          <a:p>
            <a:r>
              <a:rPr lang="en-US" dirty="0"/>
              <a:t>Patch sparse 170M </a:t>
            </a:r>
            <a:r>
              <a:rPr lang="en-US" dirty="0" err="1"/>
              <a:t>RescoreBERT</a:t>
            </a:r>
            <a:r>
              <a:rPr lang="en-US" dirty="0"/>
              <a:t> into Bluebottle R19</a:t>
            </a:r>
          </a:p>
          <a:p>
            <a:r>
              <a:rPr lang="en-US" dirty="0"/>
              <a:t>Experiment with 1B </a:t>
            </a:r>
            <a:r>
              <a:rPr lang="en-US" dirty="0" err="1"/>
              <a:t>RescoreBERT</a:t>
            </a:r>
            <a:r>
              <a:rPr lang="en-US" dirty="0"/>
              <a:t> (post-training </a:t>
            </a:r>
            <a:r>
              <a:rPr lang="en-US" dirty="0" err="1"/>
              <a:t>sparsification</a:t>
            </a:r>
            <a:r>
              <a:rPr lang="en-US" dirty="0"/>
              <a:t>, </a:t>
            </a:r>
            <a:r>
              <a:rPr lang="en-US" dirty="0" err="1"/>
              <a:t>etc</a:t>
            </a:r>
            <a:r>
              <a:rPr lang="en-US" dirty="0"/>
              <a:t>)</a:t>
            </a:r>
          </a:p>
        </p:txBody>
      </p:sp>
      <p:sp>
        <p:nvSpPr>
          <p:cNvPr id="5" name="Text Placeholder 4">
            <a:extLst>
              <a:ext uri="{FF2B5EF4-FFF2-40B4-BE49-F238E27FC236}">
                <a16:creationId xmlns:a16="http://schemas.microsoft.com/office/drawing/2014/main" id="{069437D8-3441-A44E-E349-FFE1D825B138}"/>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F17830CC-5955-25D0-E36A-D83A9BCA3104}"/>
              </a:ext>
            </a:extLst>
          </p:cNvPr>
          <p:cNvSpPr>
            <a:spLocks noGrp="1"/>
          </p:cNvSpPr>
          <p:nvPr>
            <p:ph type="body" sz="quarter" idx="17"/>
          </p:nvPr>
        </p:nvSpPr>
        <p:spPr/>
        <p:txBody>
          <a:bodyPr/>
          <a:lstStyle/>
          <a:p>
            <a:endParaRPr lang="en-US"/>
          </a:p>
        </p:txBody>
      </p:sp>
      <p:sp>
        <p:nvSpPr>
          <p:cNvPr id="10" name="AutoShape 4">
            <a:extLst>
              <a:ext uri="{FF2B5EF4-FFF2-40B4-BE49-F238E27FC236}">
                <a16:creationId xmlns:a16="http://schemas.microsoft.com/office/drawing/2014/main" id="{5CC3C41A-25F0-7212-D389-07C7790FBF2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5158319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6DBF3-E029-AFBC-0B8A-FE8D3DD69830}"/>
              </a:ext>
            </a:extLst>
          </p:cNvPr>
          <p:cNvSpPr>
            <a:spLocks noGrp="1"/>
          </p:cNvSpPr>
          <p:nvPr>
            <p:ph type="title"/>
          </p:nvPr>
        </p:nvSpPr>
        <p:spPr/>
        <p:txBody>
          <a:bodyPr>
            <a:normAutofit fontScale="90000"/>
          </a:bodyPr>
          <a:lstStyle/>
          <a:p>
            <a:r>
              <a:rPr lang="en-US" dirty="0"/>
              <a:t>Quick Overview of our Hardware Acceleration Plan</a:t>
            </a:r>
          </a:p>
        </p:txBody>
      </p:sp>
      <p:sp>
        <p:nvSpPr>
          <p:cNvPr id="3" name="Text Placeholder 2">
            <a:extLst>
              <a:ext uri="{FF2B5EF4-FFF2-40B4-BE49-F238E27FC236}">
                <a16:creationId xmlns:a16="http://schemas.microsoft.com/office/drawing/2014/main" id="{0C6A1F56-C974-12A5-C37F-9214B78D09AC}"/>
              </a:ext>
            </a:extLst>
          </p:cNvPr>
          <p:cNvSpPr>
            <a:spLocks noGrp="1"/>
          </p:cNvSpPr>
          <p:nvPr>
            <p:ph type="body" sz="quarter" idx="15"/>
          </p:nvPr>
        </p:nvSpPr>
        <p:spPr/>
        <p:txBody>
          <a:bodyPr/>
          <a:lstStyle/>
          <a:p>
            <a:r>
              <a:rPr lang="en-US" dirty="0"/>
              <a:t>Priority for 2023 – Technologies Applicable to All Layers  </a:t>
            </a:r>
          </a:p>
        </p:txBody>
      </p:sp>
      <p:sp>
        <p:nvSpPr>
          <p:cNvPr id="4" name="Content Placeholder 3">
            <a:extLst>
              <a:ext uri="{FF2B5EF4-FFF2-40B4-BE49-F238E27FC236}">
                <a16:creationId xmlns:a16="http://schemas.microsoft.com/office/drawing/2014/main" id="{5C1304F7-C746-64D0-1A14-DB0E485871DC}"/>
              </a:ext>
            </a:extLst>
          </p:cNvPr>
          <p:cNvSpPr>
            <a:spLocks noGrp="1"/>
          </p:cNvSpPr>
          <p:nvPr>
            <p:ph idx="1"/>
          </p:nvPr>
        </p:nvSpPr>
        <p:spPr/>
        <p:txBody>
          <a:bodyPr/>
          <a:lstStyle/>
          <a:p>
            <a:r>
              <a:rPr lang="en-US" dirty="0">
                <a:solidFill>
                  <a:schemeClr val="bg1">
                    <a:lumMod val="85000"/>
                  </a:schemeClr>
                </a:solidFill>
              </a:rPr>
              <a:t>Quantization</a:t>
            </a:r>
          </a:p>
          <a:p>
            <a:pPr lvl="1"/>
            <a:r>
              <a:rPr lang="en-US" dirty="0">
                <a:solidFill>
                  <a:schemeClr val="bg1">
                    <a:lumMod val="85000"/>
                  </a:schemeClr>
                </a:solidFill>
              </a:rPr>
              <a:t>Conformer – prod Conformer, next step 1B</a:t>
            </a:r>
          </a:p>
          <a:p>
            <a:pPr lvl="1"/>
            <a:r>
              <a:rPr lang="en-US" dirty="0" err="1">
                <a:solidFill>
                  <a:schemeClr val="tx1"/>
                </a:solidFill>
              </a:rPr>
              <a:t>RescoreBERT</a:t>
            </a:r>
            <a:r>
              <a:rPr lang="en-US" dirty="0">
                <a:solidFill>
                  <a:schemeClr val="tx1"/>
                </a:solidFill>
              </a:rPr>
              <a:t> – kickstarted together with Denis, presented later </a:t>
            </a:r>
          </a:p>
          <a:p>
            <a:r>
              <a:rPr lang="en-US" dirty="0" err="1">
                <a:solidFill>
                  <a:schemeClr val="bg1">
                    <a:lumMod val="85000"/>
                  </a:schemeClr>
                </a:solidFill>
              </a:rPr>
              <a:t>Sparsification</a:t>
            </a:r>
            <a:endParaRPr lang="en-US" dirty="0">
              <a:solidFill>
                <a:schemeClr val="bg1">
                  <a:lumMod val="85000"/>
                </a:schemeClr>
              </a:solidFill>
            </a:endParaRPr>
          </a:p>
          <a:p>
            <a:pPr lvl="1"/>
            <a:r>
              <a:rPr lang="en-US" dirty="0">
                <a:solidFill>
                  <a:schemeClr val="bg1">
                    <a:lumMod val="85000"/>
                  </a:schemeClr>
                </a:solidFill>
              </a:rPr>
              <a:t>Conformer – </a:t>
            </a:r>
            <a:r>
              <a:rPr lang="en-US" dirty="0" err="1">
                <a:solidFill>
                  <a:schemeClr val="bg1">
                    <a:lumMod val="85000"/>
                  </a:schemeClr>
                </a:solidFill>
              </a:rPr>
              <a:t>NemoRT</a:t>
            </a:r>
            <a:r>
              <a:rPr lang="en-US" dirty="0">
                <a:solidFill>
                  <a:schemeClr val="bg1">
                    <a:lumMod val="85000"/>
                  </a:schemeClr>
                </a:solidFill>
              </a:rPr>
              <a:t> support needed</a:t>
            </a:r>
          </a:p>
          <a:p>
            <a:pPr lvl="1"/>
            <a:r>
              <a:rPr lang="en-US" dirty="0" err="1">
                <a:solidFill>
                  <a:schemeClr val="bg1">
                    <a:lumMod val="85000"/>
                  </a:schemeClr>
                </a:solidFill>
              </a:rPr>
              <a:t>RescoreBERT</a:t>
            </a:r>
            <a:r>
              <a:rPr lang="en-US" dirty="0">
                <a:solidFill>
                  <a:schemeClr val="bg1">
                    <a:lumMod val="85000"/>
                  </a:schemeClr>
                </a:solidFill>
              </a:rPr>
              <a:t> – good results obtained, presented later</a:t>
            </a:r>
          </a:p>
          <a:p>
            <a:r>
              <a:rPr lang="en-US" dirty="0">
                <a:solidFill>
                  <a:schemeClr val="bg1">
                    <a:lumMod val="85000"/>
                  </a:schemeClr>
                </a:solidFill>
              </a:rPr>
              <a:t>Embedding</a:t>
            </a:r>
          </a:p>
          <a:p>
            <a:pPr lvl="1"/>
            <a:r>
              <a:rPr lang="en-US" dirty="0">
                <a:solidFill>
                  <a:schemeClr val="bg1">
                    <a:lumMod val="85000"/>
                  </a:schemeClr>
                </a:solidFill>
              </a:rPr>
              <a:t>8-bit quantization and sub-8-bit compression – on-hold as lacking HC </a:t>
            </a:r>
          </a:p>
          <a:p>
            <a:endParaRPr lang="en-US" dirty="0"/>
          </a:p>
          <a:p>
            <a:endParaRPr lang="en-US" dirty="0"/>
          </a:p>
        </p:txBody>
      </p:sp>
      <p:sp>
        <p:nvSpPr>
          <p:cNvPr id="5" name="Text Placeholder 4">
            <a:extLst>
              <a:ext uri="{FF2B5EF4-FFF2-40B4-BE49-F238E27FC236}">
                <a16:creationId xmlns:a16="http://schemas.microsoft.com/office/drawing/2014/main" id="{7AA699FC-C821-325B-DA9D-8A4C5E52EDD1}"/>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C2B65857-E8C0-BE4E-6D0F-B2384D7C628D}"/>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24877327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96FA9-9EBC-5847-D472-DCB2E5EF9BF7}"/>
              </a:ext>
            </a:extLst>
          </p:cNvPr>
          <p:cNvSpPr>
            <a:spLocks noGrp="1"/>
          </p:cNvSpPr>
          <p:nvPr>
            <p:ph type="title"/>
          </p:nvPr>
        </p:nvSpPr>
        <p:spPr/>
        <p:txBody>
          <a:bodyPr>
            <a:normAutofit fontScale="90000"/>
          </a:bodyPr>
          <a:lstStyle/>
          <a:p>
            <a:r>
              <a:rPr lang="en-US" dirty="0"/>
              <a:t>LLM/</a:t>
            </a:r>
            <a:r>
              <a:rPr lang="en-US" dirty="0" err="1"/>
              <a:t>RescoreBERT</a:t>
            </a:r>
            <a:r>
              <a:rPr lang="en-US" dirty="0"/>
              <a:t> Quantization</a:t>
            </a:r>
          </a:p>
        </p:txBody>
      </p:sp>
      <p:sp>
        <p:nvSpPr>
          <p:cNvPr id="3" name="Text Placeholder 2">
            <a:extLst>
              <a:ext uri="{FF2B5EF4-FFF2-40B4-BE49-F238E27FC236}">
                <a16:creationId xmlns:a16="http://schemas.microsoft.com/office/drawing/2014/main" id="{E20FC9C1-C18F-0B2C-A7EE-CE593F0CF889}"/>
              </a:ext>
            </a:extLst>
          </p:cNvPr>
          <p:cNvSpPr>
            <a:spLocks noGrp="1"/>
          </p:cNvSpPr>
          <p:nvPr>
            <p:ph type="body" sz="quarter" idx="15"/>
          </p:nvPr>
        </p:nvSpPr>
        <p:spPr/>
        <p:txBody>
          <a:bodyPr/>
          <a:lstStyle/>
          <a:p>
            <a:r>
              <a:rPr lang="en-US" dirty="0"/>
              <a:t>Kickstart Meeting with </a:t>
            </a:r>
            <a:r>
              <a:rPr lang="en-US" dirty="0" err="1"/>
              <a:t>YiGu</a:t>
            </a:r>
            <a:r>
              <a:rPr lang="en-US" dirty="0"/>
              <a:t>, Denis, Shaun, Gautam, Chris, </a:t>
            </a:r>
            <a:r>
              <a:rPr lang="en-US" dirty="0" err="1"/>
              <a:t>Bofeng</a:t>
            </a:r>
            <a:r>
              <a:rPr lang="en-US" dirty="0"/>
              <a:t>, etc.</a:t>
            </a:r>
          </a:p>
        </p:txBody>
      </p:sp>
      <p:sp>
        <p:nvSpPr>
          <p:cNvPr id="4" name="Content Placeholder 3">
            <a:extLst>
              <a:ext uri="{FF2B5EF4-FFF2-40B4-BE49-F238E27FC236}">
                <a16:creationId xmlns:a16="http://schemas.microsoft.com/office/drawing/2014/main" id="{128438DC-C460-7957-4740-145B64565043}"/>
              </a:ext>
            </a:extLst>
          </p:cNvPr>
          <p:cNvSpPr>
            <a:spLocks noGrp="1"/>
          </p:cNvSpPr>
          <p:nvPr>
            <p:ph idx="1"/>
          </p:nvPr>
        </p:nvSpPr>
        <p:spPr/>
        <p:txBody>
          <a:bodyPr/>
          <a:lstStyle/>
          <a:p>
            <a:r>
              <a:rPr lang="en-US" dirty="0" err="1"/>
              <a:t>Bofeng</a:t>
            </a:r>
            <a:r>
              <a:rPr lang="en-US" dirty="0"/>
              <a:t> preliminary results for naïve post-training quant</a:t>
            </a:r>
          </a:p>
          <a:p>
            <a:pPr lvl="1"/>
            <a:r>
              <a:rPr lang="en-US" dirty="0"/>
              <a:t>CPU FP32 output: [-8.2429    -13.1120   -5.8216      -9.7047   -10.4250     -4.6697      -4.7104]</a:t>
            </a:r>
          </a:p>
          <a:p>
            <a:pPr lvl="1"/>
            <a:r>
              <a:rPr lang="en-US" dirty="0"/>
              <a:t>GPU INT8 output:  [0.06719   0.06719    0.067199   0.06719    0.06719     0.067199    0.067199]</a:t>
            </a:r>
          </a:p>
          <a:p>
            <a:pPr lvl="1"/>
            <a:r>
              <a:rPr lang="en-US" dirty="0"/>
              <a:t>Need Science assistance to test advanced post-training quant and quantization-aware finetuning</a:t>
            </a:r>
          </a:p>
          <a:p>
            <a:r>
              <a:rPr lang="en-US" dirty="0"/>
              <a:t>Timeline</a:t>
            </a:r>
          </a:p>
          <a:p>
            <a:pPr lvl="1"/>
            <a:r>
              <a:rPr lang="en-US" dirty="0"/>
              <a:t>Proof of Concept ready 08/15</a:t>
            </a:r>
          </a:p>
          <a:p>
            <a:pPr lvl="1"/>
            <a:r>
              <a:rPr lang="en-US" dirty="0"/>
              <a:t>Production ready: 09/01</a:t>
            </a:r>
          </a:p>
          <a:p>
            <a:pPr lvl="1"/>
            <a:r>
              <a:rPr lang="en-US" dirty="0"/>
              <a:t>Launch ready: 09/19</a:t>
            </a:r>
          </a:p>
          <a:p>
            <a:r>
              <a:rPr lang="en-US" dirty="0"/>
              <a:t>Science plan</a:t>
            </a:r>
          </a:p>
          <a:p>
            <a:pPr lvl="1"/>
            <a:r>
              <a:rPr lang="en-US" dirty="0"/>
              <a:t>Advanced post-training quantization: Smooth quant</a:t>
            </a:r>
          </a:p>
          <a:p>
            <a:pPr lvl="1"/>
            <a:r>
              <a:rPr lang="en-US" dirty="0"/>
              <a:t>Quantization-aware finetuning</a:t>
            </a:r>
          </a:p>
          <a:p>
            <a:pPr lvl="1"/>
            <a:r>
              <a:rPr lang="en-US" dirty="0"/>
              <a:t>Combination</a:t>
            </a:r>
          </a:p>
          <a:p>
            <a:endParaRPr lang="en-US" dirty="0"/>
          </a:p>
        </p:txBody>
      </p:sp>
      <p:sp>
        <p:nvSpPr>
          <p:cNvPr id="5" name="Text Placeholder 4">
            <a:extLst>
              <a:ext uri="{FF2B5EF4-FFF2-40B4-BE49-F238E27FC236}">
                <a16:creationId xmlns:a16="http://schemas.microsoft.com/office/drawing/2014/main" id="{D19C6F82-54B0-8C4A-A8C0-8D160F4362F1}"/>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ECE5DB7B-3C3E-688C-0113-54957F02AE50}"/>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9545929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F976D-0AB9-9D15-29F6-BC46E458B194}"/>
              </a:ext>
            </a:extLst>
          </p:cNvPr>
          <p:cNvSpPr>
            <a:spLocks noGrp="1"/>
          </p:cNvSpPr>
          <p:nvPr>
            <p:ph type="title"/>
          </p:nvPr>
        </p:nvSpPr>
        <p:spPr/>
        <p:txBody>
          <a:bodyPr>
            <a:normAutofit fontScale="90000"/>
          </a:bodyPr>
          <a:lstStyle/>
          <a:p>
            <a:r>
              <a:rPr lang="en-US" dirty="0"/>
              <a:t>LLM Quantization: Post Training Quantization</a:t>
            </a:r>
          </a:p>
        </p:txBody>
      </p:sp>
      <p:sp>
        <p:nvSpPr>
          <p:cNvPr id="4" name="Content Placeholder 3">
            <a:extLst>
              <a:ext uri="{FF2B5EF4-FFF2-40B4-BE49-F238E27FC236}">
                <a16:creationId xmlns:a16="http://schemas.microsoft.com/office/drawing/2014/main" id="{43B99C7D-D7E8-E4AB-6E14-9D12E9F8C562}"/>
              </a:ext>
            </a:extLst>
          </p:cNvPr>
          <p:cNvSpPr>
            <a:spLocks noGrp="1"/>
          </p:cNvSpPr>
          <p:nvPr>
            <p:ph idx="1"/>
          </p:nvPr>
        </p:nvSpPr>
        <p:spPr>
          <a:xfrm>
            <a:off x="160638" y="963828"/>
            <a:ext cx="12290557" cy="5121568"/>
          </a:xfrm>
        </p:spPr>
        <p:txBody>
          <a:bodyPr/>
          <a:lstStyle/>
          <a:p>
            <a:r>
              <a:rPr lang="en-US" dirty="0"/>
              <a:t>Post training quantization</a:t>
            </a:r>
          </a:p>
          <a:p>
            <a:pPr marL="232831" lvl="1" indent="0">
              <a:buNone/>
            </a:pPr>
            <a:r>
              <a:rPr lang="en-US" dirty="0"/>
              <a:t> Smooth Quant </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marL="232831" lvl="1" indent="0">
              <a:buNone/>
            </a:pPr>
            <a:endParaRPr lang="en-US" dirty="0"/>
          </a:p>
          <a:p>
            <a:pPr marL="232831" lvl="1" indent="0">
              <a:buNone/>
            </a:pPr>
            <a:r>
              <a:rPr lang="en-US" dirty="0"/>
              <a:t>Reorder-based Quant </a:t>
            </a:r>
          </a:p>
          <a:p>
            <a:pPr lvl="1"/>
            <a:endParaRPr lang="en-US" dirty="0"/>
          </a:p>
          <a:p>
            <a:pPr lvl="1"/>
            <a:endParaRPr lang="en-US" dirty="0"/>
          </a:p>
          <a:p>
            <a:pPr lvl="1"/>
            <a:endParaRPr lang="en-US" dirty="0"/>
          </a:p>
        </p:txBody>
      </p:sp>
      <p:sp>
        <p:nvSpPr>
          <p:cNvPr id="5" name="Text Placeholder 4">
            <a:extLst>
              <a:ext uri="{FF2B5EF4-FFF2-40B4-BE49-F238E27FC236}">
                <a16:creationId xmlns:a16="http://schemas.microsoft.com/office/drawing/2014/main" id="{069437D8-3441-A44E-E349-FFE1D825B138}"/>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F17830CC-5955-25D0-E36A-D83A9BCA3104}"/>
              </a:ext>
            </a:extLst>
          </p:cNvPr>
          <p:cNvSpPr>
            <a:spLocks noGrp="1"/>
          </p:cNvSpPr>
          <p:nvPr>
            <p:ph type="body" sz="quarter" idx="17"/>
          </p:nvPr>
        </p:nvSpPr>
        <p:spPr/>
        <p:txBody>
          <a:bodyPr/>
          <a:lstStyle/>
          <a:p>
            <a:endParaRPr lang="en-US"/>
          </a:p>
        </p:txBody>
      </p:sp>
      <p:pic>
        <p:nvPicPr>
          <p:cNvPr id="1026" name="Picture 2" descr="intuition">
            <a:extLst>
              <a:ext uri="{FF2B5EF4-FFF2-40B4-BE49-F238E27FC236}">
                <a16:creationId xmlns:a16="http://schemas.microsoft.com/office/drawing/2014/main" id="{7A6AA970-F722-B054-7AAF-A301705AA8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6300" y="1831403"/>
            <a:ext cx="10218123" cy="211281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D7C8288-40A4-00CC-225E-BF9F30C69F97}"/>
              </a:ext>
            </a:extLst>
          </p:cNvPr>
          <p:cNvPicPr>
            <a:picLocks noChangeAspect="1"/>
          </p:cNvPicPr>
          <p:nvPr/>
        </p:nvPicPr>
        <p:blipFill>
          <a:blip r:embed="rId4"/>
          <a:stretch>
            <a:fillRect/>
          </a:stretch>
        </p:blipFill>
        <p:spPr>
          <a:xfrm>
            <a:off x="3073324" y="4127715"/>
            <a:ext cx="7772400" cy="2141183"/>
          </a:xfrm>
          <a:prstGeom prst="rect">
            <a:avLst/>
          </a:prstGeom>
        </p:spPr>
      </p:pic>
    </p:spTree>
    <p:extLst>
      <p:ext uri="{BB962C8B-B14F-4D97-AF65-F5344CB8AC3E}">
        <p14:creationId xmlns:p14="http://schemas.microsoft.com/office/powerpoint/2010/main" val="11409227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97F86-304D-E977-BB6E-6D1D063A95E5}"/>
              </a:ext>
            </a:extLst>
          </p:cNvPr>
          <p:cNvSpPr>
            <a:spLocks noGrp="1"/>
          </p:cNvSpPr>
          <p:nvPr>
            <p:ph type="title"/>
          </p:nvPr>
        </p:nvSpPr>
        <p:spPr/>
        <p:txBody>
          <a:bodyPr>
            <a:normAutofit fontScale="90000"/>
          </a:bodyPr>
          <a:lstStyle/>
          <a:p>
            <a:r>
              <a:rPr lang="en-US" dirty="0"/>
              <a:t>LMM Quantization</a:t>
            </a:r>
          </a:p>
        </p:txBody>
      </p:sp>
      <p:sp>
        <p:nvSpPr>
          <p:cNvPr id="3" name="Text Placeholder 2">
            <a:extLst>
              <a:ext uri="{FF2B5EF4-FFF2-40B4-BE49-F238E27FC236}">
                <a16:creationId xmlns:a16="http://schemas.microsoft.com/office/drawing/2014/main" id="{DFFC23EA-1D9C-DE67-01A5-733DA710C41F}"/>
              </a:ext>
            </a:extLst>
          </p:cNvPr>
          <p:cNvSpPr>
            <a:spLocks noGrp="1"/>
          </p:cNvSpPr>
          <p:nvPr>
            <p:ph type="body" sz="quarter" idx="15"/>
          </p:nvPr>
        </p:nvSpPr>
        <p:spPr/>
        <p:txBody>
          <a:bodyPr/>
          <a:lstStyle/>
          <a:p>
            <a:endParaRPr lang="en-US"/>
          </a:p>
        </p:txBody>
      </p:sp>
      <p:sp>
        <p:nvSpPr>
          <p:cNvPr id="4" name="Content Placeholder 3">
            <a:extLst>
              <a:ext uri="{FF2B5EF4-FFF2-40B4-BE49-F238E27FC236}">
                <a16:creationId xmlns:a16="http://schemas.microsoft.com/office/drawing/2014/main" id="{A255250B-F5FA-C0D4-6E98-528B97D71768}"/>
              </a:ext>
            </a:extLst>
          </p:cNvPr>
          <p:cNvSpPr>
            <a:spLocks noGrp="1"/>
          </p:cNvSpPr>
          <p:nvPr>
            <p:ph idx="1"/>
          </p:nvPr>
        </p:nvSpPr>
        <p:spPr/>
        <p:txBody>
          <a:bodyPr/>
          <a:lstStyle/>
          <a:p>
            <a:r>
              <a:rPr lang="en-US" dirty="0"/>
              <a:t>Smooth quant (first candidate)</a:t>
            </a:r>
          </a:p>
          <a:p>
            <a:pPr lvl="1"/>
            <a:r>
              <a:rPr lang="en-US" dirty="0"/>
              <a:t>Range of models :  reported  125 M&lt; x &lt; 530 B</a:t>
            </a:r>
          </a:p>
          <a:p>
            <a:pPr lvl="1"/>
            <a:r>
              <a:rPr lang="en-US" dirty="0"/>
              <a:t>Quantization: W8A8 to W4A8</a:t>
            </a:r>
          </a:p>
          <a:p>
            <a:pPr lvl="1"/>
            <a:r>
              <a:rPr lang="en-US" dirty="0"/>
              <a:t>Quantization types:  static</a:t>
            </a:r>
          </a:p>
          <a:p>
            <a:pPr lvl="1"/>
            <a:r>
              <a:rPr lang="en-US" dirty="0"/>
              <a:t>Dependencies: torch-int, </a:t>
            </a:r>
            <a:r>
              <a:rPr lang="en-US" u="sng" dirty="0">
                <a:latin typeface="-apple-system"/>
              </a:rPr>
              <a:t>CUTLASS</a:t>
            </a:r>
            <a:r>
              <a:rPr lang="en-US" b="0" i="0" dirty="0">
                <a:solidFill>
                  <a:srgbClr val="1F2328"/>
                </a:solidFill>
                <a:effectLst/>
                <a:latin typeface="-apple-system"/>
              </a:rPr>
              <a:t> INT8 GEMM kernels</a:t>
            </a:r>
            <a:endParaRPr lang="en-US" dirty="0"/>
          </a:p>
          <a:p>
            <a:pPr lvl="1"/>
            <a:r>
              <a:rPr lang="en-US" dirty="0"/>
              <a:t>Performance : 1.56× speedup and 2× memory reduction for with negligible loss in accuracy.  </a:t>
            </a:r>
          </a:p>
          <a:p>
            <a:pPr lvl="1"/>
            <a:r>
              <a:rPr lang="en-US" dirty="0"/>
              <a:t>Risks: for small models (e.g. 1 B) may not demonstrate its performance</a:t>
            </a:r>
          </a:p>
          <a:p>
            <a:pPr lvl="1"/>
            <a:r>
              <a:rPr lang="en-US" dirty="0"/>
              <a:t>Challenges:  calibration dataset</a:t>
            </a:r>
          </a:p>
          <a:p>
            <a:pPr lvl="1"/>
            <a:r>
              <a:rPr lang="en-US" dirty="0"/>
              <a:t>quantization parameters for activations and weights: minmax</a:t>
            </a:r>
          </a:p>
          <a:p>
            <a:pPr lvl="1"/>
            <a:r>
              <a:rPr lang="en-US" dirty="0"/>
              <a:t>Code: available</a:t>
            </a:r>
          </a:p>
          <a:p>
            <a:pPr lvl="1"/>
            <a:endParaRPr lang="en-US" dirty="0"/>
          </a:p>
          <a:p>
            <a:pPr lvl="1"/>
            <a:endParaRPr lang="en-US" dirty="0"/>
          </a:p>
          <a:p>
            <a:pPr lvl="1"/>
            <a:endParaRPr lang="en-US" dirty="0"/>
          </a:p>
          <a:p>
            <a:pPr lvl="1"/>
            <a:endParaRPr lang="en-US" dirty="0"/>
          </a:p>
          <a:p>
            <a:endParaRPr lang="en-US" dirty="0"/>
          </a:p>
        </p:txBody>
      </p:sp>
      <p:sp>
        <p:nvSpPr>
          <p:cNvPr id="5" name="Text Placeholder 4">
            <a:extLst>
              <a:ext uri="{FF2B5EF4-FFF2-40B4-BE49-F238E27FC236}">
                <a16:creationId xmlns:a16="http://schemas.microsoft.com/office/drawing/2014/main" id="{A2A12550-B6CD-8C36-0116-96E47302A695}"/>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A2C9DBAA-C27E-CEE2-B684-316BC91619F9}"/>
              </a:ext>
            </a:extLst>
          </p:cNvPr>
          <p:cNvSpPr>
            <a:spLocks noGrp="1"/>
          </p:cNvSpPr>
          <p:nvPr>
            <p:ph type="body" sz="quarter" idx="17"/>
          </p:nvPr>
        </p:nvSpPr>
        <p:spPr/>
        <p:txBody>
          <a:bodyPr/>
          <a:lstStyle/>
          <a:p>
            <a:r>
              <a:rPr lang="en-US" dirty="0"/>
              <a:t>Neural Efficiency for LAM/LLM</a:t>
            </a:r>
          </a:p>
        </p:txBody>
      </p:sp>
    </p:spTree>
    <p:extLst>
      <p:ext uri="{BB962C8B-B14F-4D97-AF65-F5344CB8AC3E}">
        <p14:creationId xmlns:p14="http://schemas.microsoft.com/office/powerpoint/2010/main" val="16673111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97F86-304D-E977-BB6E-6D1D063A95E5}"/>
              </a:ext>
            </a:extLst>
          </p:cNvPr>
          <p:cNvSpPr>
            <a:spLocks noGrp="1"/>
          </p:cNvSpPr>
          <p:nvPr>
            <p:ph type="title"/>
          </p:nvPr>
        </p:nvSpPr>
        <p:spPr/>
        <p:txBody>
          <a:bodyPr>
            <a:normAutofit fontScale="90000"/>
          </a:bodyPr>
          <a:lstStyle/>
          <a:p>
            <a:r>
              <a:rPr lang="en-US" dirty="0"/>
              <a:t>LMM Quantization</a:t>
            </a:r>
          </a:p>
        </p:txBody>
      </p:sp>
      <p:sp>
        <p:nvSpPr>
          <p:cNvPr id="3" name="Text Placeholder 2">
            <a:extLst>
              <a:ext uri="{FF2B5EF4-FFF2-40B4-BE49-F238E27FC236}">
                <a16:creationId xmlns:a16="http://schemas.microsoft.com/office/drawing/2014/main" id="{DFFC23EA-1D9C-DE67-01A5-733DA710C41F}"/>
              </a:ext>
            </a:extLst>
          </p:cNvPr>
          <p:cNvSpPr>
            <a:spLocks noGrp="1"/>
          </p:cNvSpPr>
          <p:nvPr>
            <p:ph type="body" sz="quarter" idx="15"/>
          </p:nvPr>
        </p:nvSpPr>
        <p:spPr/>
        <p:txBody>
          <a:bodyPr/>
          <a:lstStyle/>
          <a:p>
            <a:endParaRPr lang="en-US"/>
          </a:p>
        </p:txBody>
      </p:sp>
      <p:sp>
        <p:nvSpPr>
          <p:cNvPr id="4" name="Content Placeholder 3">
            <a:extLst>
              <a:ext uri="{FF2B5EF4-FFF2-40B4-BE49-F238E27FC236}">
                <a16:creationId xmlns:a16="http://schemas.microsoft.com/office/drawing/2014/main" id="{A255250B-F5FA-C0D4-6E98-528B97D71768}"/>
              </a:ext>
            </a:extLst>
          </p:cNvPr>
          <p:cNvSpPr>
            <a:spLocks noGrp="1"/>
          </p:cNvSpPr>
          <p:nvPr>
            <p:ph idx="1"/>
          </p:nvPr>
        </p:nvSpPr>
        <p:spPr/>
        <p:txBody>
          <a:bodyPr/>
          <a:lstStyle/>
          <a:p>
            <a:r>
              <a:rPr lang="en-US" dirty="0"/>
              <a:t>Reorder based quantization (second candidate)</a:t>
            </a:r>
          </a:p>
          <a:p>
            <a:pPr lvl="1"/>
            <a:r>
              <a:rPr lang="en-US" dirty="0"/>
              <a:t>Range of models :  reported  1.3 B&lt; x &lt; 175 B</a:t>
            </a:r>
          </a:p>
          <a:p>
            <a:pPr lvl="1"/>
            <a:r>
              <a:rPr lang="en-US" dirty="0"/>
              <a:t>Quantization: W4A16 to  W3A3 </a:t>
            </a:r>
          </a:p>
          <a:p>
            <a:pPr lvl="1"/>
            <a:r>
              <a:rPr lang="en-US" dirty="0"/>
              <a:t>Quantization types:  static</a:t>
            </a:r>
          </a:p>
          <a:p>
            <a:pPr lvl="1"/>
            <a:r>
              <a:rPr lang="en-US" dirty="0"/>
              <a:t>Dependencies: nothing specific identified.</a:t>
            </a:r>
          </a:p>
          <a:p>
            <a:pPr lvl="1"/>
            <a:r>
              <a:rPr lang="en-US" dirty="0"/>
              <a:t>Performance : for OPT-175b, memory usage can be reduced by 73% with a perplexity loss of less than 0.5 </a:t>
            </a:r>
          </a:p>
          <a:p>
            <a:pPr lvl="1"/>
            <a:r>
              <a:rPr lang="en-US" dirty="0"/>
              <a:t>Risks: overhead of reorder operations</a:t>
            </a:r>
          </a:p>
          <a:p>
            <a:pPr lvl="1"/>
            <a:r>
              <a:rPr lang="en-US" dirty="0"/>
              <a:t>Challenges: calibration dataset</a:t>
            </a:r>
          </a:p>
          <a:p>
            <a:pPr lvl="1"/>
            <a:r>
              <a:rPr lang="en-US" dirty="0"/>
              <a:t>quantization parameters for activations and weights: minmax</a:t>
            </a:r>
          </a:p>
          <a:p>
            <a:pPr lvl="1"/>
            <a:r>
              <a:rPr lang="en-US" dirty="0"/>
              <a:t>Code: available</a:t>
            </a:r>
          </a:p>
          <a:p>
            <a:pPr lvl="1"/>
            <a:endParaRPr lang="en-US" dirty="0"/>
          </a:p>
          <a:p>
            <a:pPr lvl="1"/>
            <a:endParaRPr lang="en-US" dirty="0"/>
          </a:p>
          <a:p>
            <a:pPr lvl="1"/>
            <a:endParaRPr lang="en-US" dirty="0"/>
          </a:p>
          <a:p>
            <a:pPr lvl="1"/>
            <a:endParaRPr lang="en-US" dirty="0"/>
          </a:p>
          <a:p>
            <a:endParaRPr lang="en-US" dirty="0"/>
          </a:p>
        </p:txBody>
      </p:sp>
      <p:sp>
        <p:nvSpPr>
          <p:cNvPr id="5" name="Text Placeholder 4">
            <a:extLst>
              <a:ext uri="{FF2B5EF4-FFF2-40B4-BE49-F238E27FC236}">
                <a16:creationId xmlns:a16="http://schemas.microsoft.com/office/drawing/2014/main" id="{A2A12550-B6CD-8C36-0116-96E47302A695}"/>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A2C9DBAA-C27E-CEE2-B684-316BC91619F9}"/>
              </a:ext>
            </a:extLst>
          </p:cNvPr>
          <p:cNvSpPr>
            <a:spLocks noGrp="1"/>
          </p:cNvSpPr>
          <p:nvPr>
            <p:ph type="body" sz="quarter" idx="17"/>
          </p:nvPr>
        </p:nvSpPr>
        <p:spPr/>
        <p:txBody>
          <a:bodyPr/>
          <a:lstStyle/>
          <a:p>
            <a:r>
              <a:rPr lang="en-US" dirty="0"/>
              <a:t>Neural Efficiency for LAM/LLM</a:t>
            </a:r>
          </a:p>
        </p:txBody>
      </p:sp>
    </p:spTree>
    <p:extLst>
      <p:ext uri="{BB962C8B-B14F-4D97-AF65-F5344CB8AC3E}">
        <p14:creationId xmlns:p14="http://schemas.microsoft.com/office/powerpoint/2010/main" val="14434431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6DBF3-E029-AFBC-0B8A-FE8D3DD69830}"/>
              </a:ext>
            </a:extLst>
          </p:cNvPr>
          <p:cNvSpPr>
            <a:spLocks noGrp="1"/>
          </p:cNvSpPr>
          <p:nvPr>
            <p:ph type="title"/>
          </p:nvPr>
        </p:nvSpPr>
        <p:spPr/>
        <p:txBody>
          <a:bodyPr>
            <a:normAutofit fontScale="90000"/>
          </a:bodyPr>
          <a:lstStyle/>
          <a:p>
            <a:r>
              <a:rPr lang="en-US" dirty="0"/>
              <a:t>Quick Overview of our Hardware Acceleration Plan</a:t>
            </a:r>
          </a:p>
        </p:txBody>
      </p:sp>
      <p:sp>
        <p:nvSpPr>
          <p:cNvPr id="3" name="Text Placeholder 2">
            <a:extLst>
              <a:ext uri="{FF2B5EF4-FFF2-40B4-BE49-F238E27FC236}">
                <a16:creationId xmlns:a16="http://schemas.microsoft.com/office/drawing/2014/main" id="{0C6A1F56-C974-12A5-C37F-9214B78D09AC}"/>
              </a:ext>
            </a:extLst>
          </p:cNvPr>
          <p:cNvSpPr>
            <a:spLocks noGrp="1"/>
          </p:cNvSpPr>
          <p:nvPr>
            <p:ph type="body" sz="quarter" idx="15"/>
          </p:nvPr>
        </p:nvSpPr>
        <p:spPr/>
        <p:txBody>
          <a:bodyPr/>
          <a:lstStyle/>
          <a:p>
            <a:r>
              <a:rPr lang="en-US" dirty="0"/>
              <a:t>Tentative Plan for 2024 – Technologies to Address Memory Constraint </a:t>
            </a:r>
          </a:p>
        </p:txBody>
      </p:sp>
      <p:sp>
        <p:nvSpPr>
          <p:cNvPr id="4" name="Content Placeholder 3">
            <a:extLst>
              <a:ext uri="{FF2B5EF4-FFF2-40B4-BE49-F238E27FC236}">
                <a16:creationId xmlns:a16="http://schemas.microsoft.com/office/drawing/2014/main" id="{5C1304F7-C746-64D0-1A14-DB0E485871DC}"/>
              </a:ext>
            </a:extLst>
          </p:cNvPr>
          <p:cNvSpPr>
            <a:spLocks noGrp="1"/>
          </p:cNvSpPr>
          <p:nvPr>
            <p:ph idx="1"/>
          </p:nvPr>
        </p:nvSpPr>
        <p:spPr/>
        <p:txBody>
          <a:bodyPr/>
          <a:lstStyle/>
          <a:p>
            <a:r>
              <a:rPr lang="en-US" dirty="0"/>
              <a:t>Sub-8-bit weight</a:t>
            </a:r>
          </a:p>
          <a:p>
            <a:r>
              <a:rPr lang="en-US" dirty="0"/>
              <a:t>Weight sharing for LAM/</a:t>
            </a:r>
            <a:r>
              <a:rPr lang="en-US" dirty="0" err="1"/>
              <a:t>RescoreBERT</a:t>
            </a:r>
            <a:r>
              <a:rPr lang="en-US" dirty="0"/>
              <a:t> layers</a:t>
            </a:r>
          </a:p>
          <a:p>
            <a:r>
              <a:rPr lang="en-US" dirty="0"/>
              <a:t>Arbitrator turning layers on and off </a:t>
            </a:r>
          </a:p>
          <a:p>
            <a:r>
              <a:rPr lang="en-US" dirty="0"/>
              <a:t>Low-rank approximation of attention</a:t>
            </a:r>
          </a:p>
          <a:p>
            <a:r>
              <a:rPr lang="en-US" dirty="0"/>
              <a:t>Quantization Aware Finetuning (QAF)</a:t>
            </a:r>
          </a:p>
          <a:p>
            <a:r>
              <a:rPr lang="en-US" dirty="0" err="1"/>
              <a:t>LayerDrop</a:t>
            </a:r>
            <a:r>
              <a:rPr lang="en-US" dirty="0"/>
              <a:t> and Distill</a:t>
            </a:r>
          </a:p>
          <a:p>
            <a:endParaRPr lang="en-US" dirty="0"/>
          </a:p>
          <a:p>
            <a:endParaRPr lang="en-US" dirty="0"/>
          </a:p>
        </p:txBody>
      </p:sp>
      <p:sp>
        <p:nvSpPr>
          <p:cNvPr id="5" name="Text Placeholder 4">
            <a:extLst>
              <a:ext uri="{FF2B5EF4-FFF2-40B4-BE49-F238E27FC236}">
                <a16:creationId xmlns:a16="http://schemas.microsoft.com/office/drawing/2014/main" id="{7AA699FC-C821-325B-DA9D-8A4C5E52EDD1}"/>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C2B65857-E8C0-BE4E-6D0F-B2384D7C628D}"/>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37534776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F976D-0AB9-9D15-29F6-BC46E458B194}"/>
              </a:ext>
            </a:extLst>
          </p:cNvPr>
          <p:cNvSpPr>
            <a:spLocks noGrp="1"/>
          </p:cNvSpPr>
          <p:nvPr>
            <p:ph type="title"/>
          </p:nvPr>
        </p:nvSpPr>
        <p:spPr/>
        <p:txBody>
          <a:bodyPr>
            <a:normAutofit fontScale="90000"/>
          </a:bodyPr>
          <a:lstStyle/>
          <a:p>
            <a:r>
              <a:rPr lang="en-US" dirty="0"/>
              <a:t>Quantization Aware Finetuning (QAF)</a:t>
            </a:r>
          </a:p>
        </p:txBody>
      </p:sp>
      <p:sp>
        <p:nvSpPr>
          <p:cNvPr id="4" name="Content Placeholder 3">
            <a:extLst>
              <a:ext uri="{FF2B5EF4-FFF2-40B4-BE49-F238E27FC236}">
                <a16:creationId xmlns:a16="http://schemas.microsoft.com/office/drawing/2014/main" id="{43B99C7D-D7E8-E4AB-6E14-9D12E9F8C562}"/>
              </a:ext>
            </a:extLst>
          </p:cNvPr>
          <p:cNvSpPr>
            <a:spLocks noGrp="1"/>
          </p:cNvSpPr>
          <p:nvPr>
            <p:ph idx="1"/>
          </p:nvPr>
        </p:nvSpPr>
        <p:spPr/>
        <p:txBody>
          <a:bodyPr/>
          <a:lstStyle/>
          <a:p>
            <a:r>
              <a:rPr lang="en-US" dirty="0"/>
              <a:t>Step 1: Visualize and analyze the distribution of LMM weights/activations</a:t>
            </a:r>
          </a:p>
          <a:p>
            <a:pPr lvl="1"/>
            <a:r>
              <a:rPr lang="en-US" dirty="0"/>
              <a:t>We want to visualize the distribution of both the weights and activations, so that we will have better understanding of which techniques should we apply</a:t>
            </a:r>
          </a:p>
          <a:p>
            <a:r>
              <a:rPr lang="en-US" dirty="0"/>
              <a:t>Step 2: Quantization aware finetuning (QAF)</a:t>
            </a:r>
          </a:p>
          <a:p>
            <a:pPr lvl="1"/>
            <a:r>
              <a:rPr lang="en-US" dirty="0"/>
              <a:t>QAF on weights</a:t>
            </a:r>
          </a:p>
          <a:p>
            <a:pPr lvl="2"/>
            <a:r>
              <a:rPr lang="en-US" dirty="0"/>
              <a:t>Candidate method: Apply general quantizer and finetune the LMMs with regularizing the weights</a:t>
            </a:r>
          </a:p>
          <a:p>
            <a:pPr lvl="1"/>
            <a:r>
              <a:rPr lang="en-US" dirty="0"/>
              <a:t>QAF on activations</a:t>
            </a:r>
          </a:p>
          <a:p>
            <a:pPr lvl="2"/>
            <a:r>
              <a:rPr lang="en-US" dirty="0"/>
              <a:t>The range of activations for LLMs is usually quite large</a:t>
            </a:r>
          </a:p>
          <a:p>
            <a:pPr lvl="2"/>
            <a:r>
              <a:rPr lang="en-US" dirty="0"/>
              <a:t>We need implement techniques to narrow down the range and regularize the activations as well</a:t>
            </a:r>
          </a:p>
        </p:txBody>
      </p:sp>
      <p:sp>
        <p:nvSpPr>
          <p:cNvPr id="5" name="Text Placeholder 4">
            <a:extLst>
              <a:ext uri="{FF2B5EF4-FFF2-40B4-BE49-F238E27FC236}">
                <a16:creationId xmlns:a16="http://schemas.microsoft.com/office/drawing/2014/main" id="{069437D8-3441-A44E-E349-FFE1D825B138}"/>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F17830CC-5955-25D0-E36A-D83A9BCA3104}"/>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2279571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6DBF3-E029-AFBC-0B8A-FE8D3DD69830}"/>
              </a:ext>
            </a:extLst>
          </p:cNvPr>
          <p:cNvSpPr>
            <a:spLocks noGrp="1"/>
          </p:cNvSpPr>
          <p:nvPr>
            <p:ph type="title"/>
          </p:nvPr>
        </p:nvSpPr>
        <p:spPr/>
        <p:txBody>
          <a:bodyPr>
            <a:normAutofit fontScale="90000"/>
          </a:bodyPr>
          <a:lstStyle/>
          <a:p>
            <a:r>
              <a:rPr lang="en-US" dirty="0"/>
              <a:t>Quick Overview of our Hardware Acceleration Plan</a:t>
            </a:r>
          </a:p>
        </p:txBody>
      </p:sp>
      <p:sp>
        <p:nvSpPr>
          <p:cNvPr id="3" name="Text Placeholder 2">
            <a:extLst>
              <a:ext uri="{FF2B5EF4-FFF2-40B4-BE49-F238E27FC236}">
                <a16:creationId xmlns:a16="http://schemas.microsoft.com/office/drawing/2014/main" id="{0C6A1F56-C974-12A5-C37F-9214B78D09AC}"/>
              </a:ext>
            </a:extLst>
          </p:cNvPr>
          <p:cNvSpPr>
            <a:spLocks noGrp="1"/>
          </p:cNvSpPr>
          <p:nvPr>
            <p:ph type="body" sz="quarter" idx="15"/>
          </p:nvPr>
        </p:nvSpPr>
        <p:spPr/>
        <p:txBody>
          <a:bodyPr/>
          <a:lstStyle/>
          <a:p>
            <a:r>
              <a:rPr lang="en-US" dirty="0"/>
              <a:t>Tentative Plan for 2024 – Technologies to Address Memory Constraint </a:t>
            </a:r>
          </a:p>
        </p:txBody>
      </p:sp>
      <p:sp>
        <p:nvSpPr>
          <p:cNvPr id="4" name="Content Placeholder 3">
            <a:extLst>
              <a:ext uri="{FF2B5EF4-FFF2-40B4-BE49-F238E27FC236}">
                <a16:creationId xmlns:a16="http://schemas.microsoft.com/office/drawing/2014/main" id="{5C1304F7-C746-64D0-1A14-DB0E485871DC}"/>
              </a:ext>
            </a:extLst>
          </p:cNvPr>
          <p:cNvSpPr>
            <a:spLocks noGrp="1"/>
          </p:cNvSpPr>
          <p:nvPr>
            <p:ph idx="1"/>
          </p:nvPr>
        </p:nvSpPr>
        <p:spPr/>
        <p:txBody>
          <a:bodyPr/>
          <a:lstStyle/>
          <a:p>
            <a:r>
              <a:rPr lang="en-US" dirty="0"/>
              <a:t>Sub-8-bit weight</a:t>
            </a:r>
          </a:p>
          <a:p>
            <a:r>
              <a:rPr lang="en-US" dirty="0"/>
              <a:t>Weight sharing for LAM/</a:t>
            </a:r>
            <a:r>
              <a:rPr lang="en-US" dirty="0" err="1"/>
              <a:t>RescoreBERT</a:t>
            </a:r>
            <a:r>
              <a:rPr lang="en-US" dirty="0"/>
              <a:t> layers</a:t>
            </a:r>
          </a:p>
          <a:p>
            <a:r>
              <a:rPr lang="en-US" dirty="0"/>
              <a:t>Arbitrator turning layers on and off </a:t>
            </a:r>
          </a:p>
          <a:p>
            <a:r>
              <a:rPr lang="en-US" dirty="0"/>
              <a:t>Low-rank approximation of attention</a:t>
            </a:r>
          </a:p>
          <a:p>
            <a:r>
              <a:rPr lang="en-US" dirty="0"/>
              <a:t>Quantization Aware Finetuning (QAF)</a:t>
            </a:r>
          </a:p>
          <a:p>
            <a:r>
              <a:rPr lang="en-US" dirty="0" err="1"/>
              <a:t>LayerDrop</a:t>
            </a:r>
            <a:r>
              <a:rPr lang="en-US" dirty="0"/>
              <a:t> and Distill</a:t>
            </a:r>
          </a:p>
          <a:p>
            <a:endParaRPr lang="en-US" dirty="0"/>
          </a:p>
          <a:p>
            <a:endParaRPr lang="en-US" dirty="0"/>
          </a:p>
        </p:txBody>
      </p:sp>
      <p:sp>
        <p:nvSpPr>
          <p:cNvPr id="5" name="Text Placeholder 4">
            <a:extLst>
              <a:ext uri="{FF2B5EF4-FFF2-40B4-BE49-F238E27FC236}">
                <a16:creationId xmlns:a16="http://schemas.microsoft.com/office/drawing/2014/main" id="{7AA699FC-C821-325B-DA9D-8A4C5E52EDD1}"/>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C2B65857-E8C0-BE4E-6D0F-B2384D7C628D}"/>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34441586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6DBF3-E029-AFBC-0B8A-FE8D3DD69830}"/>
              </a:ext>
            </a:extLst>
          </p:cNvPr>
          <p:cNvSpPr>
            <a:spLocks noGrp="1"/>
          </p:cNvSpPr>
          <p:nvPr>
            <p:ph type="title"/>
          </p:nvPr>
        </p:nvSpPr>
        <p:spPr/>
        <p:txBody>
          <a:bodyPr>
            <a:normAutofit fontScale="90000"/>
          </a:bodyPr>
          <a:lstStyle/>
          <a:p>
            <a:r>
              <a:rPr lang="en-US" dirty="0" err="1"/>
              <a:t>LayerDrop</a:t>
            </a:r>
            <a:r>
              <a:rPr lang="en-US" dirty="0"/>
              <a:t> and Distill</a:t>
            </a:r>
          </a:p>
        </p:txBody>
      </p:sp>
      <p:sp>
        <p:nvSpPr>
          <p:cNvPr id="3" name="Text Placeholder 2">
            <a:extLst>
              <a:ext uri="{FF2B5EF4-FFF2-40B4-BE49-F238E27FC236}">
                <a16:creationId xmlns:a16="http://schemas.microsoft.com/office/drawing/2014/main" id="{0C6A1F56-C974-12A5-C37F-9214B78D09AC}"/>
              </a:ext>
            </a:extLst>
          </p:cNvPr>
          <p:cNvSpPr>
            <a:spLocks noGrp="1"/>
          </p:cNvSpPr>
          <p:nvPr>
            <p:ph type="body" sz="quarter" idx="15"/>
          </p:nvPr>
        </p:nvSpPr>
        <p:spPr/>
        <p:txBody>
          <a:bodyPr/>
          <a:lstStyle/>
          <a:p>
            <a:pPr marL="0" indent="0">
              <a:buNone/>
            </a:pPr>
            <a:endParaRPr lang="en-US" dirty="0"/>
          </a:p>
        </p:txBody>
      </p:sp>
      <p:sp>
        <p:nvSpPr>
          <p:cNvPr id="4" name="Content Placeholder 3">
            <a:extLst>
              <a:ext uri="{FF2B5EF4-FFF2-40B4-BE49-F238E27FC236}">
                <a16:creationId xmlns:a16="http://schemas.microsoft.com/office/drawing/2014/main" id="{5C1304F7-C746-64D0-1A14-DB0E485871DC}"/>
              </a:ext>
            </a:extLst>
          </p:cNvPr>
          <p:cNvSpPr>
            <a:spLocks noGrp="1"/>
          </p:cNvSpPr>
          <p:nvPr>
            <p:ph idx="1"/>
          </p:nvPr>
        </p:nvSpPr>
        <p:spPr/>
        <p:txBody>
          <a:bodyPr/>
          <a:lstStyle/>
          <a:p>
            <a:r>
              <a:rPr lang="en-US" dirty="0"/>
              <a:t>In this method, the model learns to self-distill itself to lower layers.</a:t>
            </a:r>
          </a:p>
          <a:p>
            <a:r>
              <a:rPr lang="en-US" dirty="0"/>
              <a:t>During the core transducer training, we perform a forward pass through full conformer to compute `rnnt_loss_1` and a partial forward pass (output tapped from earlier layers) and compute `rnnt_loss_2`. </a:t>
            </a:r>
          </a:p>
          <a:p>
            <a:r>
              <a:rPr lang="en-US" dirty="0"/>
              <a:t>Additionally, we include a KL-divergence objective between the joint lattice probability distributions obtained through the full forward pass and the partial forward pass. </a:t>
            </a:r>
          </a:p>
          <a:p>
            <a:endParaRPr lang="en-US" dirty="0"/>
          </a:p>
        </p:txBody>
      </p:sp>
      <p:sp>
        <p:nvSpPr>
          <p:cNvPr id="5" name="Text Placeholder 4">
            <a:extLst>
              <a:ext uri="{FF2B5EF4-FFF2-40B4-BE49-F238E27FC236}">
                <a16:creationId xmlns:a16="http://schemas.microsoft.com/office/drawing/2014/main" id="{7AA699FC-C821-325B-DA9D-8A4C5E52EDD1}"/>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C2B65857-E8C0-BE4E-6D0F-B2384D7C628D}"/>
              </a:ext>
            </a:extLst>
          </p:cNvPr>
          <p:cNvSpPr>
            <a:spLocks noGrp="1"/>
          </p:cNvSpPr>
          <p:nvPr>
            <p:ph type="body" sz="quarter" idx="17"/>
          </p:nvPr>
        </p:nvSpPr>
        <p:spPr/>
        <p:txBody>
          <a:bodyPr/>
          <a:lstStyle/>
          <a:p>
            <a:endParaRPr lang="en-US"/>
          </a:p>
        </p:txBody>
      </p:sp>
      <p:pic>
        <p:nvPicPr>
          <p:cNvPr id="10" name="Picture 9">
            <a:extLst>
              <a:ext uri="{FF2B5EF4-FFF2-40B4-BE49-F238E27FC236}">
                <a16:creationId xmlns:a16="http://schemas.microsoft.com/office/drawing/2014/main" id="{41ED7997-8E57-7E69-F043-3B37EE078D70}"/>
              </a:ext>
            </a:extLst>
          </p:cNvPr>
          <p:cNvPicPr>
            <a:picLocks noChangeAspect="1"/>
          </p:cNvPicPr>
          <p:nvPr/>
        </p:nvPicPr>
        <p:blipFill>
          <a:blip r:embed="rId2"/>
          <a:stretch>
            <a:fillRect/>
          </a:stretch>
        </p:blipFill>
        <p:spPr>
          <a:xfrm>
            <a:off x="3491013" y="3312809"/>
            <a:ext cx="4274573" cy="2765070"/>
          </a:xfrm>
          <a:prstGeom prst="rect">
            <a:avLst/>
          </a:prstGeom>
        </p:spPr>
      </p:pic>
    </p:spTree>
    <p:extLst>
      <p:ext uri="{BB962C8B-B14F-4D97-AF65-F5344CB8AC3E}">
        <p14:creationId xmlns:p14="http://schemas.microsoft.com/office/powerpoint/2010/main" val="2851096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6DBF3-E029-AFBC-0B8A-FE8D3DD69830}"/>
              </a:ext>
            </a:extLst>
          </p:cNvPr>
          <p:cNvSpPr>
            <a:spLocks noGrp="1"/>
          </p:cNvSpPr>
          <p:nvPr>
            <p:ph type="title"/>
          </p:nvPr>
        </p:nvSpPr>
        <p:spPr/>
        <p:txBody>
          <a:bodyPr>
            <a:normAutofit fontScale="90000"/>
          </a:bodyPr>
          <a:lstStyle/>
          <a:p>
            <a:r>
              <a:rPr lang="en-US" dirty="0"/>
              <a:t>Quick Overview of our Hardware Acceleration Effort</a:t>
            </a:r>
          </a:p>
        </p:txBody>
      </p:sp>
      <p:sp>
        <p:nvSpPr>
          <p:cNvPr id="3" name="Text Placeholder 2">
            <a:extLst>
              <a:ext uri="{FF2B5EF4-FFF2-40B4-BE49-F238E27FC236}">
                <a16:creationId xmlns:a16="http://schemas.microsoft.com/office/drawing/2014/main" id="{0C6A1F56-C974-12A5-C37F-9214B78D09AC}"/>
              </a:ext>
            </a:extLst>
          </p:cNvPr>
          <p:cNvSpPr>
            <a:spLocks noGrp="1"/>
          </p:cNvSpPr>
          <p:nvPr>
            <p:ph type="body" sz="quarter" idx="15"/>
          </p:nvPr>
        </p:nvSpPr>
        <p:spPr/>
        <p:txBody>
          <a:bodyPr/>
          <a:lstStyle/>
          <a:p>
            <a:r>
              <a:rPr lang="en-US" dirty="0"/>
              <a:t>What are the constraints for LAM/LLM?</a:t>
            </a:r>
          </a:p>
        </p:txBody>
      </p:sp>
      <p:sp>
        <p:nvSpPr>
          <p:cNvPr id="4" name="Content Placeholder 3">
            <a:extLst>
              <a:ext uri="{FF2B5EF4-FFF2-40B4-BE49-F238E27FC236}">
                <a16:creationId xmlns:a16="http://schemas.microsoft.com/office/drawing/2014/main" id="{5C1304F7-C746-64D0-1A14-DB0E485871DC}"/>
              </a:ext>
            </a:extLst>
          </p:cNvPr>
          <p:cNvSpPr>
            <a:spLocks noGrp="1"/>
          </p:cNvSpPr>
          <p:nvPr>
            <p:ph idx="1"/>
          </p:nvPr>
        </p:nvSpPr>
        <p:spPr/>
        <p:txBody>
          <a:bodyPr/>
          <a:lstStyle/>
          <a:p>
            <a:r>
              <a:rPr lang="en-US" dirty="0"/>
              <a:t>Via some rough calculations, LAM/LLM seems to be constrained mainly by GPU memory</a:t>
            </a:r>
          </a:p>
          <a:p>
            <a:pPr lvl="1"/>
            <a:r>
              <a:rPr lang="en-US" dirty="0"/>
              <a:t>(With CPU decoding, computation is the main constraint .)</a:t>
            </a:r>
          </a:p>
        </p:txBody>
      </p:sp>
      <p:sp>
        <p:nvSpPr>
          <p:cNvPr id="5" name="Text Placeholder 4">
            <a:extLst>
              <a:ext uri="{FF2B5EF4-FFF2-40B4-BE49-F238E27FC236}">
                <a16:creationId xmlns:a16="http://schemas.microsoft.com/office/drawing/2014/main" id="{7AA699FC-C821-325B-DA9D-8A4C5E52EDD1}"/>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C2B65857-E8C0-BE4E-6D0F-B2384D7C628D}"/>
              </a:ext>
            </a:extLst>
          </p:cNvPr>
          <p:cNvSpPr>
            <a:spLocks noGrp="1"/>
          </p:cNvSpPr>
          <p:nvPr>
            <p:ph type="body" sz="quarter" idx="17"/>
          </p:nvPr>
        </p:nvSpPr>
        <p:spPr/>
        <p:txBody>
          <a:bodyPr/>
          <a:lstStyle/>
          <a:p>
            <a:endParaRPr lang="en-US"/>
          </a:p>
        </p:txBody>
      </p:sp>
      <p:graphicFrame>
        <p:nvGraphicFramePr>
          <p:cNvPr id="8" name="Table 3">
            <a:extLst>
              <a:ext uri="{FF2B5EF4-FFF2-40B4-BE49-F238E27FC236}">
                <a16:creationId xmlns:a16="http://schemas.microsoft.com/office/drawing/2014/main" id="{E871C0D8-7B6C-77F1-E26F-C853792956D1}"/>
              </a:ext>
            </a:extLst>
          </p:cNvPr>
          <p:cNvGraphicFramePr>
            <a:graphicFrameLocks noGrp="1"/>
          </p:cNvGraphicFramePr>
          <p:nvPr/>
        </p:nvGraphicFramePr>
        <p:xfrm>
          <a:off x="152437" y="2087528"/>
          <a:ext cx="11886279" cy="4004760"/>
        </p:xfrm>
        <a:graphic>
          <a:graphicData uri="http://schemas.openxmlformats.org/drawingml/2006/table">
            <a:tbl>
              <a:tblPr firstRow="1" bandRow="1">
                <a:tableStyleId>{5C22544A-7EE6-4342-B048-85BDC9FD1C3A}</a:tableStyleId>
              </a:tblPr>
              <a:tblGrid>
                <a:gridCol w="1161534">
                  <a:extLst>
                    <a:ext uri="{9D8B030D-6E8A-4147-A177-3AD203B41FA5}">
                      <a16:colId xmlns:a16="http://schemas.microsoft.com/office/drawing/2014/main" val="3303437154"/>
                    </a:ext>
                  </a:extLst>
                </a:gridCol>
                <a:gridCol w="956449">
                  <a:extLst>
                    <a:ext uri="{9D8B030D-6E8A-4147-A177-3AD203B41FA5}">
                      <a16:colId xmlns:a16="http://schemas.microsoft.com/office/drawing/2014/main" val="752942860"/>
                    </a:ext>
                  </a:extLst>
                </a:gridCol>
                <a:gridCol w="1045029">
                  <a:extLst>
                    <a:ext uri="{9D8B030D-6E8A-4147-A177-3AD203B41FA5}">
                      <a16:colId xmlns:a16="http://schemas.microsoft.com/office/drawing/2014/main" val="2003477749"/>
                    </a:ext>
                  </a:extLst>
                </a:gridCol>
                <a:gridCol w="1085222">
                  <a:extLst>
                    <a:ext uri="{9D8B030D-6E8A-4147-A177-3AD203B41FA5}">
                      <a16:colId xmlns:a16="http://schemas.microsoft.com/office/drawing/2014/main" val="3344434309"/>
                    </a:ext>
                  </a:extLst>
                </a:gridCol>
                <a:gridCol w="945052">
                  <a:extLst>
                    <a:ext uri="{9D8B030D-6E8A-4147-A177-3AD203B41FA5}">
                      <a16:colId xmlns:a16="http://schemas.microsoft.com/office/drawing/2014/main" val="1766085226"/>
                    </a:ext>
                  </a:extLst>
                </a:gridCol>
                <a:gridCol w="1215851">
                  <a:extLst>
                    <a:ext uri="{9D8B030D-6E8A-4147-A177-3AD203B41FA5}">
                      <a16:colId xmlns:a16="http://schemas.microsoft.com/office/drawing/2014/main" val="4105597974"/>
                    </a:ext>
                  </a:extLst>
                </a:gridCol>
                <a:gridCol w="1336430">
                  <a:extLst>
                    <a:ext uri="{9D8B030D-6E8A-4147-A177-3AD203B41FA5}">
                      <a16:colId xmlns:a16="http://schemas.microsoft.com/office/drawing/2014/main" val="3407575416"/>
                    </a:ext>
                  </a:extLst>
                </a:gridCol>
                <a:gridCol w="1818245">
                  <a:extLst>
                    <a:ext uri="{9D8B030D-6E8A-4147-A177-3AD203B41FA5}">
                      <a16:colId xmlns:a16="http://schemas.microsoft.com/office/drawing/2014/main" val="2946193425"/>
                    </a:ext>
                  </a:extLst>
                </a:gridCol>
                <a:gridCol w="2322467">
                  <a:extLst>
                    <a:ext uri="{9D8B030D-6E8A-4147-A177-3AD203B41FA5}">
                      <a16:colId xmlns:a16="http://schemas.microsoft.com/office/drawing/2014/main" val="1639129435"/>
                    </a:ext>
                  </a:extLst>
                </a:gridCol>
              </a:tblGrid>
              <a:tr h="370840">
                <a:tc gridSpan="9">
                  <a:txBody>
                    <a:bodyPr/>
                    <a:lstStyle/>
                    <a:p>
                      <a:pPr marL="0" marR="0">
                        <a:spcBef>
                          <a:spcPts val="0"/>
                        </a:spcBef>
                        <a:spcAft>
                          <a:spcPts val="0"/>
                        </a:spcAft>
                      </a:pPr>
                      <a:endParaRPr lang="en-US" sz="1300" dirty="0">
                        <a:effectLst/>
                      </a:endParaRPr>
                    </a:p>
                    <a:p>
                      <a:pPr marL="0" marR="0">
                        <a:spcBef>
                          <a:spcPts val="0"/>
                        </a:spcBef>
                        <a:spcAft>
                          <a:spcPts val="0"/>
                        </a:spcAft>
                      </a:pPr>
                      <a:r>
                        <a:rPr lang="en-US" sz="1300" dirty="0" err="1">
                          <a:effectLst/>
                        </a:rPr>
                        <a:t>ChatGPT</a:t>
                      </a:r>
                      <a:r>
                        <a:rPr lang="en-US" sz="1300" dirty="0">
                          <a:effectLst/>
                        </a:rPr>
                        <a:t> 175B params * 16bit = 350GB, text only</a:t>
                      </a:r>
                    </a:p>
                    <a:p>
                      <a:pPr marL="0" marR="0">
                        <a:spcBef>
                          <a:spcPts val="0"/>
                        </a:spcBef>
                        <a:spcAft>
                          <a:spcPts val="0"/>
                        </a:spcAft>
                      </a:pPr>
                      <a:r>
                        <a:rPr lang="en-US" sz="1300" dirty="0">
                          <a:effectLst/>
                        </a:rPr>
                        <a:t>1B params * 16bit = 2GB</a:t>
                      </a:r>
                    </a:p>
                    <a:p>
                      <a:pPr marL="0" marR="0">
                        <a:spcBef>
                          <a:spcPts val="0"/>
                        </a:spcBef>
                        <a:spcAft>
                          <a:spcPts val="0"/>
                        </a:spcAft>
                      </a:pPr>
                      <a:endParaRPr lang="en-US" sz="1300" dirty="0">
                        <a:effectLst/>
                        <a:latin typeface="Calibri" panose="020F0502020204030204" pitchFamily="34" charset="0"/>
                      </a:endParaRPr>
                    </a:p>
                  </a:txBody>
                  <a:tcPr marL="63760" marR="63760" marT="0" marB="0" anchor="ctr"/>
                </a:tc>
                <a:tc hMerge="1">
                  <a:txBody>
                    <a:bodyPr/>
                    <a:lstStyle/>
                    <a:p>
                      <a:pPr marL="0" marR="0">
                        <a:spcBef>
                          <a:spcPts val="0"/>
                        </a:spcBef>
                        <a:spcAft>
                          <a:spcPts val="0"/>
                        </a:spcAft>
                      </a:pPr>
                      <a:endParaRPr lang="en-US" sz="1300" dirty="0">
                        <a:effectLst/>
                        <a:latin typeface="Calibri" panose="020F0502020204030204" pitchFamily="34" charset="0"/>
                      </a:endParaRPr>
                    </a:p>
                  </a:txBody>
                  <a:tcPr marL="63760" marR="63760" marT="0" marB="0"/>
                </a:tc>
                <a:tc hMerge="1">
                  <a:txBody>
                    <a:bodyPr/>
                    <a:lstStyle/>
                    <a:p>
                      <a:pPr marL="0" marR="0">
                        <a:spcBef>
                          <a:spcPts val="0"/>
                        </a:spcBef>
                        <a:spcAft>
                          <a:spcPts val="0"/>
                        </a:spcAft>
                      </a:pPr>
                      <a:endParaRPr lang="en-US" sz="1300" dirty="0">
                        <a:effectLst/>
                        <a:latin typeface="Calibri" panose="020F0502020204030204" pitchFamily="34" charset="0"/>
                      </a:endParaRPr>
                    </a:p>
                  </a:txBody>
                  <a:tcPr marL="63760" marR="63760" marT="0" marB="0"/>
                </a:tc>
                <a:tc hMerge="1">
                  <a:txBody>
                    <a:bodyPr/>
                    <a:lstStyle/>
                    <a:p>
                      <a:pPr marL="0" marR="0">
                        <a:spcBef>
                          <a:spcPts val="0"/>
                        </a:spcBef>
                        <a:spcAft>
                          <a:spcPts val="0"/>
                        </a:spcAft>
                      </a:pPr>
                      <a:endParaRPr lang="en-US" sz="1300" dirty="0">
                        <a:effectLst/>
                        <a:latin typeface="Calibri" panose="020F0502020204030204" pitchFamily="34" charset="0"/>
                      </a:endParaRPr>
                    </a:p>
                  </a:txBody>
                  <a:tcPr marL="63760" marR="63760" marT="0" marB="0"/>
                </a:tc>
                <a:tc hMerge="1">
                  <a:txBody>
                    <a:bodyPr/>
                    <a:lstStyle/>
                    <a:p>
                      <a:pPr marL="0" marR="0">
                        <a:spcBef>
                          <a:spcPts val="0"/>
                        </a:spcBef>
                        <a:spcAft>
                          <a:spcPts val="0"/>
                        </a:spcAft>
                      </a:pPr>
                      <a:endParaRPr lang="en-US" sz="1300" dirty="0">
                        <a:effectLst/>
                        <a:latin typeface="Calibri" panose="020F0502020204030204" pitchFamily="34" charset="0"/>
                      </a:endParaRPr>
                    </a:p>
                  </a:txBody>
                  <a:tcPr marL="63760" marR="63760" marT="0" marB="0"/>
                </a:tc>
                <a:tc hMerge="1">
                  <a:txBody>
                    <a:bodyPr/>
                    <a:lstStyle/>
                    <a:p>
                      <a:pPr marL="0" marR="0">
                        <a:spcBef>
                          <a:spcPts val="0"/>
                        </a:spcBef>
                        <a:spcAft>
                          <a:spcPts val="0"/>
                        </a:spcAft>
                      </a:pPr>
                      <a:endParaRPr lang="en-US" sz="1300" dirty="0">
                        <a:effectLst/>
                        <a:latin typeface="Calibri" panose="020F0502020204030204" pitchFamily="34" charset="0"/>
                      </a:endParaRPr>
                    </a:p>
                  </a:txBody>
                  <a:tcPr marL="63760" marR="63760" marT="0" marB="0"/>
                </a:tc>
                <a:tc hMerge="1">
                  <a:txBody>
                    <a:bodyPr/>
                    <a:lstStyle/>
                    <a:p>
                      <a:pPr marL="0" marR="0">
                        <a:spcBef>
                          <a:spcPts val="0"/>
                        </a:spcBef>
                        <a:spcAft>
                          <a:spcPts val="0"/>
                        </a:spcAft>
                      </a:pPr>
                      <a:endParaRPr lang="en-US" sz="1300" dirty="0">
                        <a:effectLst/>
                        <a:latin typeface="Calibri" panose="020F0502020204030204" pitchFamily="34" charset="0"/>
                      </a:endParaRPr>
                    </a:p>
                  </a:txBody>
                  <a:tcPr marL="63760" marR="63760" marT="0" marB="0"/>
                </a:tc>
                <a:tc hMerge="1">
                  <a:txBody>
                    <a:bodyPr/>
                    <a:lstStyle/>
                    <a:p>
                      <a:endParaRPr lang="en-US"/>
                    </a:p>
                  </a:txBody>
                  <a:tcPr/>
                </a:tc>
                <a:tc hMerge="1">
                  <a:txBody>
                    <a:bodyPr/>
                    <a:lstStyle/>
                    <a:p>
                      <a:pPr marL="0" marR="0">
                        <a:spcBef>
                          <a:spcPts val="0"/>
                        </a:spcBef>
                        <a:spcAft>
                          <a:spcPts val="0"/>
                        </a:spcAft>
                      </a:pPr>
                      <a:endParaRPr lang="en-US" sz="1300" dirty="0">
                        <a:effectLst/>
                        <a:latin typeface="Calibri" panose="020F0502020204030204" pitchFamily="34" charset="0"/>
                      </a:endParaRPr>
                    </a:p>
                  </a:txBody>
                  <a:tcPr marL="63760" marR="63760" marT="0" marB="0"/>
                </a:tc>
                <a:extLst>
                  <a:ext uri="{0D108BD9-81ED-4DB2-BD59-A6C34878D82A}">
                    <a16:rowId xmlns:a16="http://schemas.microsoft.com/office/drawing/2014/main" val="1271025636"/>
                  </a:ext>
                </a:extLst>
              </a:tr>
              <a:tr h="636720">
                <a:tc>
                  <a:txBody>
                    <a:bodyPr/>
                    <a:lstStyle/>
                    <a:p>
                      <a:pPr marL="0" marR="0">
                        <a:spcBef>
                          <a:spcPts val="0"/>
                        </a:spcBef>
                        <a:spcAft>
                          <a:spcPts val="0"/>
                        </a:spcAft>
                      </a:pPr>
                      <a:r>
                        <a:rPr lang="en-US" sz="1300" dirty="0">
                          <a:effectLst/>
                        </a:rPr>
                        <a:t> </a:t>
                      </a:r>
                      <a:endParaRPr lang="en-US" sz="1300" dirty="0">
                        <a:effectLst/>
                        <a:latin typeface="Calibri" panose="020F0502020204030204" pitchFamily="34" charset="0"/>
                      </a:endParaRPr>
                    </a:p>
                  </a:txBody>
                  <a:tcPr marL="63760" marR="63760" marT="0" marB="0" anchor="ctr">
                    <a:solidFill>
                      <a:schemeClr val="accent1"/>
                    </a:solidFill>
                  </a:tcPr>
                </a:tc>
                <a:tc>
                  <a:txBody>
                    <a:bodyPr/>
                    <a:lstStyle/>
                    <a:p>
                      <a:pPr marL="0" marR="0">
                        <a:spcBef>
                          <a:spcPts val="0"/>
                        </a:spcBef>
                        <a:spcAft>
                          <a:spcPts val="0"/>
                        </a:spcAft>
                      </a:pPr>
                      <a:r>
                        <a:rPr lang="en-US" sz="1300" dirty="0">
                          <a:solidFill>
                            <a:schemeClr val="bg1"/>
                          </a:solidFill>
                          <a:effectLst/>
                        </a:rPr>
                        <a:t>Model Num Params (B)</a:t>
                      </a:r>
                      <a:endParaRPr lang="en-US" sz="1300" dirty="0">
                        <a:solidFill>
                          <a:schemeClr val="bg1"/>
                        </a:solidFill>
                        <a:effectLst/>
                        <a:latin typeface="Calibri" panose="020F0502020204030204" pitchFamily="34" charset="0"/>
                      </a:endParaRPr>
                    </a:p>
                  </a:txBody>
                  <a:tcPr marL="63760" marR="63760" marT="0" marB="0" anchor="ctr">
                    <a:solidFill>
                      <a:schemeClr val="accent1"/>
                    </a:solidFill>
                  </a:tcPr>
                </a:tc>
                <a:tc>
                  <a:txBody>
                    <a:bodyPr/>
                    <a:lstStyle/>
                    <a:p>
                      <a:pPr marL="0" marR="0">
                        <a:spcBef>
                          <a:spcPts val="0"/>
                        </a:spcBef>
                        <a:spcAft>
                          <a:spcPts val="0"/>
                        </a:spcAft>
                      </a:pPr>
                      <a:r>
                        <a:rPr lang="en-US" sz="1300" dirty="0">
                          <a:solidFill>
                            <a:schemeClr val="bg1"/>
                          </a:solidFill>
                          <a:effectLst/>
                        </a:rPr>
                        <a:t>Model Memory (GB)</a:t>
                      </a:r>
                      <a:endParaRPr lang="en-US" sz="1300" dirty="0">
                        <a:solidFill>
                          <a:schemeClr val="bg1"/>
                        </a:solidFill>
                        <a:effectLst/>
                        <a:latin typeface="Calibri" panose="020F0502020204030204" pitchFamily="34" charset="0"/>
                      </a:endParaRPr>
                    </a:p>
                  </a:txBody>
                  <a:tcPr marL="63760" marR="63760" marT="0" marB="0" anchor="ctr">
                    <a:solidFill>
                      <a:schemeClr val="accent1"/>
                    </a:solidFill>
                  </a:tcPr>
                </a:tc>
                <a:tc>
                  <a:txBody>
                    <a:bodyPr/>
                    <a:lstStyle/>
                    <a:p>
                      <a:pPr marL="0" marR="0">
                        <a:spcBef>
                          <a:spcPts val="0"/>
                        </a:spcBef>
                        <a:spcAft>
                          <a:spcPts val="0"/>
                        </a:spcAft>
                      </a:pPr>
                      <a:r>
                        <a:rPr lang="en-US" sz="1300" dirty="0">
                          <a:solidFill>
                            <a:schemeClr val="bg1"/>
                          </a:solidFill>
                          <a:effectLst/>
                        </a:rPr>
                        <a:t>GPU Memory (GB)</a:t>
                      </a:r>
                      <a:endParaRPr lang="en-US" sz="1300" dirty="0">
                        <a:solidFill>
                          <a:schemeClr val="bg1"/>
                        </a:solidFill>
                        <a:effectLst/>
                        <a:latin typeface="Calibri" panose="020F0502020204030204" pitchFamily="34" charset="0"/>
                      </a:endParaRPr>
                    </a:p>
                  </a:txBody>
                  <a:tcPr marL="63760" marR="63760" marT="0" marB="0" anchor="ctr">
                    <a:solidFill>
                      <a:schemeClr val="accent1"/>
                    </a:solidFill>
                  </a:tcPr>
                </a:tc>
                <a:tc>
                  <a:txBody>
                    <a:bodyPr/>
                    <a:lstStyle/>
                    <a:p>
                      <a:pPr marL="0" marR="0">
                        <a:spcBef>
                          <a:spcPts val="0"/>
                        </a:spcBef>
                        <a:spcAft>
                          <a:spcPts val="0"/>
                        </a:spcAft>
                      </a:pPr>
                      <a:r>
                        <a:rPr lang="en-US" sz="1300" dirty="0">
                          <a:solidFill>
                            <a:schemeClr val="bg1"/>
                          </a:solidFill>
                          <a:effectLst/>
                        </a:rPr>
                        <a:t>Speed (</a:t>
                      </a:r>
                      <a:r>
                        <a:rPr lang="en-US" sz="1300" dirty="0" err="1">
                          <a:solidFill>
                            <a:schemeClr val="bg1"/>
                          </a:solidFill>
                          <a:effectLst/>
                        </a:rPr>
                        <a:t>teraFLOPS</a:t>
                      </a:r>
                      <a:r>
                        <a:rPr lang="en-US" sz="1300" dirty="0">
                          <a:solidFill>
                            <a:schemeClr val="bg1"/>
                          </a:solidFill>
                          <a:effectLst/>
                        </a:rPr>
                        <a:t>)</a:t>
                      </a:r>
                      <a:endParaRPr lang="en-US" sz="1300" dirty="0">
                        <a:solidFill>
                          <a:schemeClr val="bg1"/>
                        </a:solidFill>
                        <a:effectLst/>
                        <a:latin typeface="Calibri" panose="020F0502020204030204" pitchFamily="34" charset="0"/>
                      </a:endParaRPr>
                    </a:p>
                  </a:txBody>
                  <a:tcPr marL="63760" marR="63760" marT="0" marB="0" anchor="ctr">
                    <a:solidFill>
                      <a:schemeClr val="accent1"/>
                    </a:solidFill>
                  </a:tcPr>
                </a:tc>
                <a:tc>
                  <a:txBody>
                    <a:bodyPr/>
                    <a:lstStyle/>
                    <a:p>
                      <a:pPr marL="0" marR="0">
                        <a:spcBef>
                          <a:spcPts val="0"/>
                        </a:spcBef>
                        <a:spcAft>
                          <a:spcPts val="0"/>
                        </a:spcAft>
                      </a:pPr>
                      <a:r>
                        <a:rPr lang="en-US" sz="1300" dirty="0">
                          <a:solidFill>
                            <a:schemeClr val="bg1"/>
                          </a:solidFill>
                          <a:effectLst/>
                        </a:rPr>
                        <a:t>GPU bandwidth</a:t>
                      </a:r>
                    </a:p>
                    <a:p>
                      <a:pPr marL="0" marR="0">
                        <a:spcBef>
                          <a:spcPts val="0"/>
                        </a:spcBef>
                        <a:spcAft>
                          <a:spcPts val="0"/>
                        </a:spcAft>
                      </a:pPr>
                      <a:r>
                        <a:rPr lang="en-US" sz="1300" dirty="0">
                          <a:solidFill>
                            <a:schemeClr val="bg1"/>
                          </a:solidFill>
                          <a:effectLst/>
                        </a:rPr>
                        <a:t>(</a:t>
                      </a:r>
                      <a:r>
                        <a:rPr lang="en-US" sz="1300" dirty="0" err="1">
                          <a:solidFill>
                            <a:schemeClr val="bg1"/>
                          </a:solidFill>
                          <a:effectLst/>
                        </a:rPr>
                        <a:t>GBps</a:t>
                      </a:r>
                      <a:r>
                        <a:rPr lang="en-US" sz="1300" dirty="0">
                          <a:solidFill>
                            <a:schemeClr val="bg1"/>
                          </a:solidFill>
                          <a:effectLst/>
                        </a:rPr>
                        <a:t>)</a:t>
                      </a:r>
                      <a:endParaRPr lang="en-US" sz="1300" dirty="0">
                        <a:solidFill>
                          <a:schemeClr val="bg1"/>
                        </a:solidFill>
                        <a:effectLst/>
                        <a:latin typeface="Calibri" panose="020F0502020204030204" pitchFamily="34" charset="0"/>
                      </a:endParaRPr>
                    </a:p>
                  </a:txBody>
                  <a:tcPr marL="63760" marR="63760" marT="0" marB="0" anchor="ctr">
                    <a:solidFill>
                      <a:schemeClr val="accent1"/>
                    </a:solidFill>
                  </a:tcPr>
                </a:tc>
                <a:tc>
                  <a:txBody>
                    <a:bodyPr/>
                    <a:lstStyle/>
                    <a:p>
                      <a:pPr marL="0" marR="0">
                        <a:spcBef>
                          <a:spcPts val="0"/>
                        </a:spcBef>
                        <a:spcAft>
                          <a:spcPts val="0"/>
                        </a:spcAft>
                      </a:pPr>
                      <a:r>
                        <a:rPr lang="en-US" sz="1300" dirty="0">
                          <a:solidFill>
                            <a:schemeClr val="bg1"/>
                          </a:solidFill>
                          <a:effectLst/>
                        </a:rPr>
                        <a:t>Number of Max Supportable Models</a:t>
                      </a:r>
                      <a:endParaRPr lang="en-US" sz="1300" dirty="0">
                        <a:solidFill>
                          <a:schemeClr val="bg1"/>
                        </a:solidFill>
                        <a:effectLst/>
                        <a:latin typeface="Calibri" panose="020F0502020204030204" pitchFamily="34" charset="0"/>
                      </a:endParaRPr>
                    </a:p>
                  </a:txBody>
                  <a:tcPr marL="63760" marR="63760" marT="0" marB="0" anchor="ctr">
                    <a:solidFill>
                      <a:schemeClr val="accent1"/>
                    </a:solidFill>
                  </a:tcPr>
                </a:tc>
                <a:tc>
                  <a:txBody>
                    <a:bodyPr/>
                    <a:lstStyle/>
                    <a:p>
                      <a:pPr marL="0" marR="0">
                        <a:spcBef>
                          <a:spcPts val="0"/>
                        </a:spcBef>
                        <a:spcAft>
                          <a:spcPts val="0"/>
                        </a:spcAft>
                      </a:pPr>
                      <a:r>
                        <a:rPr lang="en-US" sz="1300" dirty="0">
                          <a:solidFill>
                            <a:schemeClr val="bg1"/>
                          </a:solidFill>
                          <a:effectLst/>
                          <a:latin typeface="Calibri" panose="020F0502020204030204" pitchFamily="34" charset="0"/>
                        </a:rPr>
                        <a:t>Min Latency due to Computation</a:t>
                      </a:r>
                    </a:p>
                  </a:txBody>
                  <a:tcPr marL="63760" marR="63760" marT="0" marB="0" anchor="ctr">
                    <a:solidFill>
                      <a:schemeClr val="accent1"/>
                    </a:solidFill>
                  </a:tcPr>
                </a:tc>
                <a:tc>
                  <a:txBody>
                    <a:bodyPr/>
                    <a:lstStyle/>
                    <a:p>
                      <a:pPr marL="0" marR="0">
                        <a:spcBef>
                          <a:spcPts val="0"/>
                        </a:spcBef>
                        <a:spcAft>
                          <a:spcPts val="0"/>
                        </a:spcAft>
                      </a:pPr>
                      <a:r>
                        <a:rPr lang="en-US" sz="1300" dirty="0">
                          <a:solidFill>
                            <a:schemeClr val="bg1"/>
                          </a:solidFill>
                          <a:effectLst/>
                        </a:rPr>
                        <a:t>Min Latency due to Bandwidth</a:t>
                      </a:r>
                      <a:endParaRPr lang="en-US" sz="1300" dirty="0">
                        <a:solidFill>
                          <a:schemeClr val="bg1"/>
                        </a:solidFill>
                        <a:effectLst/>
                        <a:latin typeface="Calibri" panose="020F0502020204030204" pitchFamily="34" charset="0"/>
                      </a:endParaRPr>
                    </a:p>
                  </a:txBody>
                  <a:tcPr marL="63760" marR="63760" marT="0" marB="0" anchor="ctr">
                    <a:solidFill>
                      <a:schemeClr val="accent1"/>
                    </a:solidFill>
                  </a:tcPr>
                </a:tc>
                <a:extLst>
                  <a:ext uri="{0D108BD9-81ED-4DB2-BD59-A6C34878D82A}">
                    <a16:rowId xmlns:a16="http://schemas.microsoft.com/office/drawing/2014/main" val="4195338796"/>
                  </a:ext>
                </a:extLst>
              </a:tr>
              <a:tr h="370840">
                <a:tc>
                  <a:txBody>
                    <a:bodyPr/>
                    <a:lstStyle/>
                    <a:p>
                      <a:pPr marL="0" marR="0">
                        <a:spcBef>
                          <a:spcPts val="0"/>
                        </a:spcBef>
                        <a:spcAft>
                          <a:spcPts val="0"/>
                        </a:spcAft>
                      </a:pPr>
                      <a:r>
                        <a:rPr lang="en-US" sz="1300" dirty="0">
                          <a:effectLst/>
                        </a:rPr>
                        <a:t>8x Nvidia</a:t>
                      </a:r>
                    </a:p>
                    <a:p>
                      <a:pPr marL="0" marR="0">
                        <a:spcBef>
                          <a:spcPts val="0"/>
                        </a:spcBef>
                        <a:spcAft>
                          <a:spcPts val="0"/>
                        </a:spcAft>
                      </a:pPr>
                      <a:r>
                        <a:rPr lang="en-US" sz="1300" dirty="0">
                          <a:effectLst/>
                        </a:rPr>
                        <a:t>A100 GPU</a:t>
                      </a:r>
                      <a:endParaRPr lang="en-US" sz="1300" dirty="0">
                        <a:effectLst/>
                        <a:latin typeface="Calibri" panose="020F0502020204030204" pitchFamily="34" charset="0"/>
                      </a:endParaRPr>
                    </a:p>
                  </a:txBody>
                  <a:tcPr marL="63760" marR="63760" marT="0" marB="0" anchor="ctr"/>
                </a:tc>
                <a:tc>
                  <a:txBody>
                    <a:bodyPr/>
                    <a:lstStyle/>
                    <a:p>
                      <a:pPr marL="0" marR="0">
                        <a:spcBef>
                          <a:spcPts val="0"/>
                        </a:spcBef>
                        <a:spcAft>
                          <a:spcPts val="0"/>
                        </a:spcAft>
                      </a:pPr>
                      <a:r>
                        <a:rPr lang="en-US" sz="1300" dirty="0">
                          <a:effectLst/>
                        </a:rPr>
                        <a:t>175</a:t>
                      </a:r>
                      <a:endParaRPr lang="en-US" sz="1300" dirty="0">
                        <a:effectLst/>
                        <a:latin typeface="Calibri" panose="020F0502020204030204" pitchFamily="34" charset="0"/>
                      </a:endParaRPr>
                    </a:p>
                  </a:txBody>
                  <a:tcPr marL="63760" marR="63760" marT="0" marB="0" anchor="ctr"/>
                </a:tc>
                <a:tc>
                  <a:txBody>
                    <a:bodyPr/>
                    <a:lstStyle/>
                    <a:p>
                      <a:pPr marL="0" marR="0">
                        <a:spcBef>
                          <a:spcPts val="0"/>
                        </a:spcBef>
                        <a:spcAft>
                          <a:spcPts val="0"/>
                        </a:spcAft>
                      </a:pPr>
                      <a:r>
                        <a:rPr lang="en-US" sz="1300" dirty="0">
                          <a:effectLst/>
                        </a:rPr>
                        <a:t>350</a:t>
                      </a:r>
                      <a:endParaRPr lang="en-US" sz="1300" dirty="0">
                        <a:effectLst/>
                        <a:latin typeface="Calibri" panose="020F0502020204030204" pitchFamily="34" charset="0"/>
                      </a:endParaRPr>
                    </a:p>
                  </a:txBody>
                  <a:tcPr marL="63760" marR="63760" marT="0" marB="0" anchor="ctr"/>
                </a:tc>
                <a:tc>
                  <a:txBody>
                    <a:bodyPr/>
                    <a:lstStyle/>
                    <a:p>
                      <a:pPr marL="0" marR="0">
                        <a:spcBef>
                          <a:spcPts val="0"/>
                        </a:spcBef>
                        <a:spcAft>
                          <a:spcPts val="0"/>
                        </a:spcAft>
                      </a:pPr>
                      <a:r>
                        <a:rPr lang="en-US" sz="1300">
                          <a:effectLst/>
                        </a:rPr>
                        <a:t>8*80</a:t>
                      </a:r>
                      <a:endParaRPr lang="en-US" sz="1300">
                        <a:effectLst/>
                        <a:latin typeface="Calibri" panose="020F0502020204030204" pitchFamily="34" charset="0"/>
                      </a:endParaRPr>
                    </a:p>
                  </a:txBody>
                  <a:tcPr marL="63760" marR="63760" marT="0" marB="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effectLst/>
                        </a:rPr>
                        <a:t>8*312 </a:t>
                      </a:r>
                    </a:p>
                  </a:txBody>
                  <a:tcPr marL="63760" marR="63760" marT="0" marB="0" anchor="ctr"/>
                </a:tc>
                <a:tc>
                  <a:txBody>
                    <a:bodyPr/>
                    <a:lstStyle/>
                    <a:p>
                      <a:pPr marL="0" marR="0">
                        <a:spcBef>
                          <a:spcPts val="0"/>
                        </a:spcBef>
                        <a:spcAft>
                          <a:spcPts val="0"/>
                        </a:spcAft>
                      </a:pPr>
                      <a:r>
                        <a:rPr lang="en-US" sz="1300" dirty="0">
                          <a:effectLst/>
                        </a:rPr>
                        <a:t>2039</a:t>
                      </a:r>
                      <a:endParaRPr lang="en-US" sz="1300" dirty="0">
                        <a:effectLst/>
                        <a:latin typeface="Calibri" panose="020F0502020204030204" pitchFamily="34" charset="0"/>
                      </a:endParaRPr>
                    </a:p>
                  </a:txBody>
                  <a:tcPr marL="63760" marR="63760" marT="0" marB="0" anchor="ctr"/>
                </a:tc>
                <a:tc>
                  <a:txBody>
                    <a:bodyPr/>
                    <a:lstStyle/>
                    <a:p>
                      <a:pPr marL="0" marR="0">
                        <a:spcBef>
                          <a:spcPts val="0"/>
                        </a:spcBef>
                        <a:spcAft>
                          <a:spcPts val="0"/>
                        </a:spcAft>
                      </a:pPr>
                      <a:r>
                        <a:rPr lang="en-US" sz="1300" dirty="0">
                          <a:effectLst/>
                        </a:rPr>
                        <a:t>1</a:t>
                      </a:r>
                      <a:endParaRPr lang="en-US" sz="1300" dirty="0">
                        <a:effectLst/>
                        <a:latin typeface="Calibri" panose="020F0502020204030204" pitchFamily="34" charset="0"/>
                      </a:endParaRPr>
                    </a:p>
                  </a:txBody>
                  <a:tcPr marL="63760" marR="63760" marT="0" marB="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effectLst/>
                        </a:rPr>
                        <a:t>&lt; 0.1ms (175/(8*312))</a:t>
                      </a:r>
                    </a:p>
                  </a:txBody>
                  <a:tcPr marL="63760" marR="63760" marT="0" marB="0" anchor="ctr"/>
                </a:tc>
                <a:tc>
                  <a:txBody>
                    <a:bodyPr/>
                    <a:lstStyle/>
                    <a:p>
                      <a:pPr marL="0" marR="0">
                        <a:spcBef>
                          <a:spcPts val="0"/>
                        </a:spcBef>
                        <a:spcAft>
                          <a:spcPts val="0"/>
                        </a:spcAft>
                      </a:pPr>
                      <a:r>
                        <a:rPr lang="en-US" sz="1300" dirty="0">
                          <a:effectLst/>
                        </a:rPr>
                        <a:t>&lt; 0.01ms (12288*96*96*2/(2039*10^9))</a:t>
                      </a:r>
                      <a:endParaRPr lang="en-US" sz="1300" dirty="0">
                        <a:effectLst/>
                        <a:latin typeface="Calibri" panose="020F0502020204030204" pitchFamily="34" charset="0"/>
                      </a:endParaRPr>
                    </a:p>
                  </a:txBody>
                  <a:tcPr marL="63760" marR="63760" marT="0" marB="0" anchor="ctr"/>
                </a:tc>
                <a:extLst>
                  <a:ext uri="{0D108BD9-81ED-4DB2-BD59-A6C34878D82A}">
                    <a16:rowId xmlns:a16="http://schemas.microsoft.com/office/drawing/2014/main" val="1112920466"/>
                  </a:ext>
                </a:extLst>
              </a:tr>
              <a:tr h="370840">
                <a:tc>
                  <a:txBody>
                    <a:bodyPr/>
                    <a:lstStyle/>
                    <a:p>
                      <a:pPr marL="0" marR="0">
                        <a:spcBef>
                          <a:spcPts val="0"/>
                        </a:spcBef>
                        <a:spcAft>
                          <a:spcPts val="0"/>
                        </a:spcAft>
                      </a:pPr>
                      <a:r>
                        <a:rPr lang="en-US" sz="1300" dirty="0">
                          <a:effectLst/>
                        </a:rPr>
                        <a:t>G5.24xlarge</a:t>
                      </a:r>
                      <a:endParaRPr lang="en-US" sz="1300" dirty="0">
                        <a:effectLst/>
                        <a:latin typeface="Calibri" panose="020F0502020204030204" pitchFamily="34" charset="0"/>
                      </a:endParaRPr>
                    </a:p>
                  </a:txBody>
                  <a:tcPr marL="63760" marR="63760" marT="0" marB="0" anchor="ctr"/>
                </a:tc>
                <a:tc>
                  <a:txBody>
                    <a:bodyPr/>
                    <a:lstStyle/>
                    <a:p>
                      <a:pPr marL="0" marR="0">
                        <a:spcBef>
                          <a:spcPts val="0"/>
                        </a:spcBef>
                        <a:spcAft>
                          <a:spcPts val="0"/>
                        </a:spcAft>
                      </a:pPr>
                      <a:r>
                        <a:rPr lang="en-US" sz="1300" dirty="0">
                          <a:effectLst/>
                        </a:rPr>
                        <a:t>1</a:t>
                      </a:r>
                      <a:endParaRPr lang="en-US" sz="1300" dirty="0">
                        <a:effectLst/>
                        <a:latin typeface="Calibri" panose="020F0502020204030204" pitchFamily="34" charset="0"/>
                      </a:endParaRPr>
                    </a:p>
                  </a:txBody>
                  <a:tcPr marL="63760" marR="63760" marT="0" marB="0" anchor="ctr"/>
                </a:tc>
                <a:tc>
                  <a:txBody>
                    <a:bodyPr/>
                    <a:lstStyle/>
                    <a:p>
                      <a:pPr marL="0" marR="0">
                        <a:spcBef>
                          <a:spcPts val="0"/>
                        </a:spcBef>
                        <a:spcAft>
                          <a:spcPts val="0"/>
                        </a:spcAft>
                      </a:pPr>
                      <a:r>
                        <a:rPr lang="en-US" sz="1300" dirty="0">
                          <a:effectLst/>
                        </a:rPr>
                        <a:t>2</a:t>
                      </a:r>
                      <a:endParaRPr lang="en-US" sz="1300" dirty="0">
                        <a:effectLst/>
                        <a:latin typeface="Calibri" panose="020F0502020204030204" pitchFamily="34" charset="0"/>
                      </a:endParaRPr>
                    </a:p>
                  </a:txBody>
                  <a:tcPr marL="63760" marR="63760" marT="0" marB="0" anchor="ctr"/>
                </a:tc>
                <a:tc>
                  <a:txBody>
                    <a:bodyPr/>
                    <a:lstStyle/>
                    <a:p>
                      <a:pPr marL="0" marR="0">
                        <a:spcBef>
                          <a:spcPts val="0"/>
                        </a:spcBef>
                        <a:spcAft>
                          <a:spcPts val="0"/>
                        </a:spcAft>
                      </a:pPr>
                      <a:r>
                        <a:rPr lang="en-US" sz="1300" dirty="0">
                          <a:effectLst/>
                        </a:rPr>
                        <a:t>96</a:t>
                      </a:r>
                      <a:endParaRPr lang="en-US" sz="1300" dirty="0">
                        <a:effectLst/>
                        <a:latin typeface="Calibri" panose="020F0502020204030204" pitchFamily="34" charset="0"/>
                      </a:endParaRPr>
                    </a:p>
                  </a:txBody>
                  <a:tcPr marL="63760" marR="63760" marT="0" marB="0" anchor="ctr"/>
                </a:tc>
                <a:tc>
                  <a:txBody>
                    <a:bodyPr/>
                    <a:lstStyle/>
                    <a:p>
                      <a:pPr marL="0" marR="0">
                        <a:spcBef>
                          <a:spcPts val="0"/>
                        </a:spcBef>
                        <a:spcAft>
                          <a:spcPts val="0"/>
                        </a:spcAft>
                      </a:pPr>
                      <a:r>
                        <a:rPr lang="en-US" sz="1300" dirty="0">
                          <a:effectLst/>
                        </a:rPr>
                        <a:t>4*125 </a:t>
                      </a:r>
                      <a:endParaRPr lang="en-US" sz="1300" dirty="0">
                        <a:effectLst/>
                        <a:latin typeface="Calibri" panose="020F0502020204030204" pitchFamily="34" charset="0"/>
                      </a:endParaRPr>
                    </a:p>
                  </a:txBody>
                  <a:tcPr marL="63760" marR="63760" marT="0" marB="0" anchor="ctr"/>
                </a:tc>
                <a:tc>
                  <a:txBody>
                    <a:bodyPr/>
                    <a:lstStyle/>
                    <a:p>
                      <a:pPr marL="0" marR="0">
                        <a:spcBef>
                          <a:spcPts val="0"/>
                        </a:spcBef>
                        <a:spcAft>
                          <a:spcPts val="0"/>
                        </a:spcAft>
                      </a:pPr>
                      <a:r>
                        <a:rPr lang="en-US" sz="1300" dirty="0">
                          <a:effectLst/>
                        </a:rPr>
                        <a:t>600</a:t>
                      </a:r>
                      <a:endParaRPr lang="en-US" sz="1300" dirty="0">
                        <a:effectLst/>
                        <a:latin typeface="Calibri" panose="020F0502020204030204" pitchFamily="34" charset="0"/>
                      </a:endParaRPr>
                    </a:p>
                  </a:txBody>
                  <a:tcPr marL="63760" marR="63760" marT="0" marB="0" anchor="ctr"/>
                </a:tc>
                <a:tc>
                  <a:txBody>
                    <a:bodyPr/>
                    <a:lstStyle/>
                    <a:p>
                      <a:pPr marL="0" marR="0">
                        <a:spcBef>
                          <a:spcPts val="0"/>
                        </a:spcBef>
                        <a:spcAft>
                          <a:spcPts val="0"/>
                        </a:spcAft>
                      </a:pPr>
                      <a:r>
                        <a:rPr lang="en-US" sz="1300" dirty="0">
                          <a:effectLst/>
                        </a:rPr>
                        <a:t>33 (~4*125/15)</a:t>
                      </a:r>
                    </a:p>
                  </a:txBody>
                  <a:tcPr marL="63760" marR="63760" marT="0" marB="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effectLst/>
                          <a:latin typeface="Calibri" panose="020F0502020204030204" pitchFamily="34" charset="0"/>
                        </a:rPr>
                        <a:t>RescoreBERT</a:t>
                      </a:r>
                      <a:endParaRPr lang="en-US" sz="1300" dirty="0">
                        <a:effectLst/>
                        <a:latin typeface="Calibri" panose="020F0502020204030204" pitchFamily="34" charset="0"/>
                      </a:endParaRPr>
                    </a:p>
                    <a:p>
                      <a:pPr marL="0" marR="0">
                        <a:spcBef>
                          <a:spcPts val="0"/>
                        </a:spcBef>
                        <a:spcAft>
                          <a:spcPts val="0"/>
                        </a:spcAft>
                      </a:pPr>
                      <a:r>
                        <a:rPr lang="en-US" sz="1300" dirty="0">
                          <a:effectLst/>
                          <a:latin typeface="Calibri" panose="020F0502020204030204" pitchFamily="34" charset="0"/>
                        </a:rPr>
                        <a:t>&lt; 0.1ms (33*1/(4*125*10^3))</a:t>
                      </a:r>
                    </a:p>
                    <a:p>
                      <a:pPr marL="0" marR="0">
                        <a:spcBef>
                          <a:spcPts val="0"/>
                        </a:spcBef>
                        <a:spcAft>
                          <a:spcPts val="0"/>
                        </a:spcAft>
                      </a:pPr>
                      <a:endParaRPr lang="en-US" sz="1300" dirty="0">
                        <a:effectLst/>
                        <a:latin typeface="Calibri" panose="020F0502020204030204" pitchFamily="34" charset="0"/>
                      </a:endParaRPr>
                    </a:p>
                    <a:p>
                      <a:pPr marL="0" marR="0">
                        <a:spcBef>
                          <a:spcPts val="0"/>
                        </a:spcBef>
                        <a:spcAft>
                          <a:spcPts val="0"/>
                        </a:spcAft>
                      </a:pPr>
                      <a:r>
                        <a:rPr lang="en-US" sz="1300" dirty="0">
                          <a:effectLst/>
                          <a:latin typeface="Calibri" panose="020F0502020204030204" pitchFamily="34" charset="0"/>
                        </a:rPr>
                        <a:t>1B Conformer </a:t>
                      </a:r>
                    </a:p>
                    <a:p>
                      <a:pPr marL="0" marR="0">
                        <a:spcBef>
                          <a:spcPts val="0"/>
                        </a:spcBef>
                        <a:spcAft>
                          <a:spcPts val="0"/>
                        </a:spcAft>
                      </a:pPr>
                      <a:r>
                        <a:rPr lang="en-US" sz="1300" dirty="0">
                          <a:effectLst/>
                          <a:latin typeface="Calibri" panose="020F0502020204030204" pitchFamily="34" charset="0"/>
                        </a:rPr>
                        <a:t> - 3ms (50*33*1/(4*125*10^3)) for 50 frames</a:t>
                      </a:r>
                    </a:p>
                    <a:p>
                      <a:pPr marL="0" marR="0">
                        <a:spcBef>
                          <a:spcPts val="0"/>
                        </a:spcBef>
                        <a:spcAft>
                          <a:spcPts val="0"/>
                        </a:spcAft>
                      </a:pPr>
                      <a:r>
                        <a:rPr lang="en-US" sz="1300" dirty="0">
                          <a:effectLst/>
                          <a:latin typeface="Calibri" panose="020F0502020204030204" pitchFamily="34" charset="0"/>
                        </a:rPr>
                        <a:t>- 48s if using G5 CPUs</a:t>
                      </a:r>
                    </a:p>
                    <a:p>
                      <a:pPr marL="0" marR="0">
                        <a:spcBef>
                          <a:spcPts val="0"/>
                        </a:spcBef>
                        <a:spcAft>
                          <a:spcPts val="0"/>
                        </a:spcAft>
                      </a:pPr>
                      <a:r>
                        <a:rPr lang="en-US" sz="1300" dirty="0">
                          <a:effectLst/>
                          <a:latin typeface="Calibri" panose="020F0502020204030204" pitchFamily="34" charset="0"/>
                        </a:rPr>
                        <a:t>(33*50*1/96*2.8)</a:t>
                      </a:r>
                    </a:p>
                    <a:p>
                      <a:pPr marL="0" marR="0">
                        <a:spcBef>
                          <a:spcPts val="0"/>
                        </a:spcBef>
                        <a:spcAft>
                          <a:spcPts val="0"/>
                        </a:spcAft>
                      </a:pPr>
                      <a:endParaRPr lang="en-US" sz="1300" dirty="0">
                        <a:effectLst/>
                        <a:latin typeface="Calibri" panose="020F0502020204030204" pitchFamily="34" charset="0"/>
                      </a:endParaRPr>
                    </a:p>
                  </a:txBody>
                  <a:tcPr marL="63760" marR="63760" marT="0" marB="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err="1">
                          <a:effectLst/>
                          <a:latin typeface="Calibri" panose="020F0502020204030204" pitchFamily="34" charset="0"/>
                        </a:rPr>
                        <a:t>RescoreBERT</a:t>
                      </a:r>
                      <a:endParaRPr lang="en-US" sz="1300" dirty="0">
                        <a:effectLst/>
                        <a:latin typeface="Calibri" panose="020F0502020204030204" pitchFamily="34" charset="0"/>
                      </a:endParaRPr>
                    </a:p>
                    <a:p>
                      <a:pPr marL="0" marR="0">
                        <a:spcBef>
                          <a:spcPts val="0"/>
                        </a:spcBef>
                        <a:spcAft>
                          <a:spcPts val="0"/>
                        </a:spcAft>
                      </a:pPr>
                      <a:r>
                        <a:rPr lang="en-US" sz="1300" dirty="0">
                          <a:effectLst/>
                          <a:latin typeface="Calibri" panose="020F0502020204030204" pitchFamily="34" charset="0"/>
                        </a:rPr>
                        <a:t>&lt; 0.01ms</a:t>
                      </a:r>
                    </a:p>
                    <a:p>
                      <a:pPr marL="0" marR="0">
                        <a:spcBef>
                          <a:spcPts val="0"/>
                        </a:spcBef>
                        <a:spcAft>
                          <a:spcPts val="0"/>
                        </a:spcAft>
                      </a:pPr>
                      <a:endParaRPr lang="en-US" sz="1300"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effectLst/>
                          <a:latin typeface="Calibri" panose="020F0502020204030204" pitchFamily="34" charset="0"/>
                        </a:rPr>
                        <a:t>1B Conformer</a:t>
                      </a:r>
                    </a:p>
                    <a:p>
                      <a:pPr marL="0" marR="0">
                        <a:spcBef>
                          <a:spcPts val="0"/>
                        </a:spcBef>
                        <a:spcAft>
                          <a:spcPts val="0"/>
                        </a:spcAft>
                      </a:pPr>
                      <a:r>
                        <a:rPr lang="en-US" sz="1300" dirty="0">
                          <a:effectLst/>
                          <a:latin typeface="Calibri" panose="020F0502020204030204" pitchFamily="34" charset="0"/>
                        </a:rPr>
                        <a:t>- 3ms (33*50*4096*17*8*2)/(600*10^9)</a:t>
                      </a:r>
                    </a:p>
                  </a:txBody>
                  <a:tcPr marL="63760" marR="63760" marT="0" marB="0"/>
                </a:tc>
                <a:extLst>
                  <a:ext uri="{0D108BD9-81ED-4DB2-BD59-A6C34878D82A}">
                    <a16:rowId xmlns:a16="http://schemas.microsoft.com/office/drawing/2014/main" val="1390034821"/>
                  </a:ext>
                </a:extLst>
              </a:tr>
            </a:tbl>
          </a:graphicData>
        </a:graphic>
      </p:graphicFrame>
    </p:spTree>
    <p:extLst>
      <p:ext uri="{BB962C8B-B14F-4D97-AF65-F5344CB8AC3E}">
        <p14:creationId xmlns:p14="http://schemas.microsoft.com/office/powerpoint/2010/main" val="15982814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62D0A-3BA5-0370-23EA-EED9595DCEF5}"/>
              </a:ext>
            </a:extLst>
          </p:cNvPr>
          <p:cNvSpPr>
            <a:spLocks noGrp="1"/>
          </p:cNvSpPr>
          <p:nvPr>
            <p:ph type="title"/>
          </p:nvPr>
        </p:nvSpPr>
        <p:spPr/>
        <p:txBody>
          <a:bodyPr>
            <a:normAutofit fontScale="90000"/>
          </a:bodyPr>
          <a:lstStyle/>
          <a:p>
            <a:r>
              <a:rPr lang="en-US" dirty="0"/>
              <a:t>Quick Overview of our Hardware Acceleration Effort</a:t>
            </a:r>
          </a:p>
        </p:txBody>
      </p:sp>
      <p:sp>
        <p:nvSpPr>
          <p:cNvPr id="3" name="Text Placeholder 2">
            <a:extLst>
              <a:ext uri="{FF2B5EF4-FFF2-40B4-BE49-F238E27FC236}">
                <a16:creationId xmlns:a16="http://schemas.microsoft.com/office/drawing/2014/main" id="{5870942F-CDE1-8469-B39B-F8BBE12BC4FC}"/>
              </a:ext>
            </a:extLst>
          </p:cNvPr>
          <p:cNvSpPr>
            <a:spLocks noGrp="1"/>
          </p:cNvSpPr>
          <p:nvPr>
            <p:ph type="body" sz="quarter" idx="15"/>
          </p:nvPr>
        </p:nvSpPr>
        <p:spPr/>
        <p:txBody>
          <a:bodyPr/>
          <a:lstStyle/>
          <a:p>
            <a:r>
              <a:rPr lang="en-US" dirty="0"/>
              <a:t>Technologies to improve each aspect</a:t>
            </a:r>
          </a:p>
        </p:txBody>
      </p:sp>
      <p:graphicFrame>
        <p:nvGraphicFramePr>
          <p:cNvPr id="7" name="Table 7">
            <a:extLst>
              <a:ext uri="{FF2B5EF4-FFF2-40B4-BE49-F238E27FC236}">
                <a16:creationId xmlns:a16="http://schemas.microsoft.com/office/drawing/2014/main" id="{8E2E5015-0A4F-E407-EC81-EBEDEDE721A6}"/>
              </a:ext>
            </a:extLst>
          </p:cNvPr>
          <p:cNvGraphicFramePr>
            <a:graphicFrameLocks noGrp="1"/>
          </p:cNvGraphicFramePr>
          <p:nvPr>
            <p:ph idx="1"/>
          </p:nvPr>
        </p:nvGraphicFramePr>
        <p:xfrm>
          <a:off x="323304" y="1661681"/>
          <a:ext cx="11555430" cy="4048760"/>
        </p:xfrm>
        <a:graphic>
          <a:graphicData uri="http://schemas.openxmlformats.org/drawingml/2006/table">
            <a:tbl>
              <a:tblPr firstRow="1" bandRow="1">
                <a:tableStyleId>{5C22544A-7EE6-4342-B048-85BDC9FD1C3A}</a:tableStyleId>
              </a:tblPr>
              <a:tblGrid>
                <a:gridCol w="2277634">
                  <a:extLst>
                    <a:ext uri="{9D8B030D-6E8A-4147-A177-3AD203B41FA5}">
                      <a16:colId xmlns:a16="http://schemas.microsoft.com/office/drawing/2014/main" val="372018379"/>
                    </a:ext>
                  </a:extLst>
                </a:gridCol>
                <a:gridCol w="2222691">
                  <a:extLst>
                    <a:ext uri="{9D8B030D-6E8A-4147-A177-3AD203B41FA5}">
                      <a16:colId xmlns:a16="http://schemas.microsoft.com/office/drawing/2014/main" val="3507123146"/>
                    </a:ext>
                  </a:extLst>
                </a:gridCol>
                <a:gridCol w="2258060">
                  <a:extLst>
                    <a:ext uri="{9D8B030D-6E8A-4147-A177-3AD203B41FA5}">
                      <a16:colId xmlns:a16="http://schemas.microsoft.com/office/drawing/2014/main" val="142377660"/>
                    </a:ext>
                  </a:extLst>
                </a:gridCol>
                <a:gridCol w="2486597">
                  <a:extLst>
                    <a:ext uri="{9D8B030D-6E8A-4147-A177-3AD203B41FA5}">
                      <a16:colId xmlns:a16="http://schemas.microsoft.com/office/drawing/2014/main" val="3825017685"/>
                    </a:ext>
                  </a:extLst>
                </a:gridCol>
                <a:gridCol w="2310448">
                  <a:extLst>
                    <a:ext uri="{9D8B030D-6E8A-4147-A177-3AD203B41FA5}">
                      <a16:colId xmlns:a16="http://schemas.microsoft.com/office/drawing/2014/main" val="516984244"/>
                    </a:ext>
                  </a:extLst>
                </a:gridCol>
              </a:tblGrid>
              <a:tr h="370840">
                <a:tc>
                  <a:txBody>
                    <a:bodyPr/>
                    <a:lstStyle/>
                    <a:p>
                      <a:endParaRPr lang="en-US" dirty="0"/>
                    </a:p>
                  </a:txBody>
                  <a:tcPr/>
                </a:tc>
                <a:tc>
                  <a:txBody>
                    <a:bodyPr/>
                    <a:lstStyle/>
                    <a:p>
                      <a:r>
                        <a:rPr lang="en-US" dirty="0"/>
                        <a:t>Applicable</a:t>
                      </a:r>
                    </a:p>
                  </a:txBody>
                  <a:tcPr/>
                </a:tc>
                <a:tc>
                  <a:txBody>
                    <a:bodyPr/>
                    <a:lstStyle/>
                    <a:p>
                      <a:r>
                        <a:rPr lang="en-US" dirty="0"/>
                        <a:t>Memory Reduction</a:t>
                      </a:r>
                    </a:p>
                  </a:txBody>
                  <a:tcPr/>
                </a:tc>
                <a:tc>
                  <a:txBody>
                    <a:bodyPr/>
                    <a:lstStyle/>
                    <a:p>
                      <a:r>
                        <a:rPr lang="en-US" dirty="0"/>
                        <a:t>Computation Reduction</a:t>
                      </a:r>
                    </a:p>
                  </a:txBody>
                  <a:tcPr/>
                </a:tc>
                <a:tc>
                  <a:txBody>
                    <a:bodyPr/>
                    <a:lstStyle/>
                    <a:p>
                      <a:r>
                        <a:rPr lang="en-US" dirty="0"/>
                        <a:t>Bandwidth Reduction</a:t>
                      </a:r>
                    </a:p>
                  </a:txBody>
                  <a:tcPr/>
                </a:tc>
                <a:extLst>
                  <a:ext uri="{0D108BD9-81ED-4DB2-BD59-A6C34878D82A}">
                    <a16:rowId xmlns:a16="http://schemas.microsoft.com/office/drawing/2014/main" val="4057401924"/>
                  </a:ext>
                </a:extLst>
              </a:tr>
              <a:tr h="370840">
                <a:tc>
                  <a:txBody>
                    <a:bodyPr/>
                    <a:lstStyle/>
                    <a:p>
                      <a:r>
                        <a:rPr lang="en-US" dirty="0"/>
                        <a:t>Quantization</a:t>
                      </a:r>
                    </a:p>
                  </a:txBody>
                  <a:tcPr/>
                </a:tc>
                <a:tc>
                  <a:txBody>
                    <a:bodyPr/>
                    <a:lstStyle/>
                    <a:p>
                      <a:r>
                        <a:rPr lang="en-US" dirty="0"/>
                        <a:t>All layers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50% (16bit </a:t>
                      </a:r>
                      <a:r>
                        <a:rPr lang="en-US" dirty="0">
                          <a:sym typeface="Wingdings" pitchFamily="2" charset="2"/>
                        </a:rPr>
                        <a:t> 8bit</a:t>
                      </a:r>
                      <a:r>
                        <a:rPr lang="en-US" dirty="0"/>
                        <a:t>)</a:t>
                      </a:r>
                    </a:p>
                  </a:txBody>
                  <a:tcPr/>
                </a:tc>
                <a:tc>
                  <a:txBody>
                    <a:bodyPr/>
                    <a:lstStyle/>
                    <a:p>
                      <a:r>
                        <a:rPr lang="en-US" dirty="0"/>
                        <a:t>50% (16bit </a:t>
                      </a:r>
                      <a:r>
                        <a:rPr lang="en-US" dirty="0">
                          <a:sym typeface="Wingdings" pitchFamily="2" charset="2"/>
                        </a:rPr>
                        <a:t> 8bit</a:t>
                      </a: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50%  (16bit </a:t>
                      </a:r>
                      <a:r>
                        <a:rPr lang="en-US" dirty="0">
                          <a:sym typeface="Wingdings" pitchFamily="2" charset="2"/>
                        </a:rPr>
                        <a:t> 8bit</a:t>
                      </a:r>
                      <a:r>
                        <a:rPr lang="en-US" dirty="0"/>
                        <a:t>)</a:t>
                      </a:r>
                    </a:p>
                  </a:txBody>
                  <a:tcPr/>
                </a:tc>
                <a:extLst>
                  <a:ext uri="{0D108BD9-81ED-4DB2-BD59-A6C34878D82A}">
                    <a16:rowId xmlns:a16="http://schemas.microsoft.com/office/drawing/2014/main" val="1823860586"/>
                  </a:ext>
                </a:extLst>
              </a:tr>
              <a:tr h="370840">
                <a:tc>
                  <a:txBody>
                    <a:bodyPr/>
                    <a:lstStyle/>
                    <a:p>
                      <a:r>
                        <a:rPr lang="en-US" dirty="0" err="1"/>
                        <a:t>Sparsification</a:t>
                      </a:r>
                      <a:endParaRPr lang="en-US" dirty="0"/>
                    </a:p>
                  </a:txBody>
                  <a:tcPr/>
                </a:tc>
                <a:tc>
                  <a:txBody>
                    <a:bodyPr/>
                    <a:lstStyle/>
                    <a:p>
                      <a:r>
                        <a:rPr lang="en-US" dirty="0"/>
                        <a:t>All layers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50% (50% sparse)</a:t>
                      </a:r>
                    </a:p>
                  </a:txBody>
                  <a:tcPr/>
                </a:tc>
                <a:tc>
                  <a:txBody>
                    <a:bodyPr/>
                    <a:lstStyle/>
                    <a:p>
                      <a:r>
                        <a:rPr lang="en-US" dirty="0"/>
                        <a:t>50% (50% sparse)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extLst>
                  <a:ext uri="{0D108BD9-81ED-4DB2-BD59-A6C34878D82A}">
                    <a16:rowId xmlns:a16="http://schemas.microsoft.com/office/drawing/2014/main" val="1925668547"/>
                  </a:ext>
                </a:extLst>
              </a:tr>
              <a:tr h="370840">
                <a:tc>
                  <a:txBody>
                    <a:bodyPr/>
                    <a:lstStyle/>
                    <a:p>
                      <a:r>
                        <a:rPr lang="en-US" dirty="0"/>
                        <a:t>Sub-8-bit compression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layers</a:t>
                      </a:r>
                    </a:p>
                  </a:txBody>
                  <a:tcPr/>
                </a:tc>
                <a:tc>
                  <a:txBody>
                    <a:bodyPr/>
                    <a:lstStyle/>
                    <a:p>
                      <a:r>
                        <a:rPr lang="en-US" dirty="0"/>
                        <a:t>50% (8bit </a:t>
                      </a:r>
                      <a:r>
                        <a:rPr lang="en-US" dirty="0">
                          <a:sym typeface="Wingdings" pitchFamily="2" charset="2"/>
                        </a:rPr>
                        <a:t> 4bit</a:t>
                      </a:r>
                      <a:r>
                        <a:rPr lang="en-US" dirty="0"/>
                        <a:t>)</a:t>
                      </a:r>
                    </a:p>
                  </a:txBody>
                  <a:tcPr/>
                </a:tc>
                <a:tc>
                  <a:txBody>
                    <a:bodyPr/>
                    <a:lstStyle/>
                    <a:p>
                      <a:r>
                        <a:rPr lang="en-US" dirty="0"/>
                        <a:t>50% (8bit </a:t>
                      </a:r>
                      <a:r>
                        <a:rPr lang="en-US" dirty="0">
                          <a:sym typeface="Wingdings" pitchFamily="2" charset="2"/>
                        </a:rPr>
                        <a:t> 4bit</a:t>
                      </a:r>
                      <a:r>
                        <a:rPr lang="en-US" dirty="0"/>
                        <a:t>)</a:t>
                      </a:r>
                    </a:p>
                  </a:txBody>
                  <a:tcPr/>
                </a:tc>
                <a:tc>
                  <a:txBody>
                    <a:bodyPr/>
                    <a:lstStyle/>
                    <a:p>
                      <a:r>
                        <a:rPr lang="en-US" dirty="0"/>
                        <a:t>-</a:t>
                      </a:r>
                    </a:p>
                  </a:txBody>
                  <a:tcPr/>
                </a:tc>
                <a:extLst>
                  <a:ext uri="{0D108BD9-81ED-4DB2-BD59-A6C34878D82A}">
                    <a16:rowId xmlns:a16="http://schemas.microsoft.com/office/drawing/2014/main" val="2758857408"/>
                  </a:ext>
                </a:extLst>
              </a:tr>
              <a:tr h="370840">
                <a:tc>
                  <a:txBody>
                    <a:bodyPr/>
                    <a:lstStyle/>
                    <a:p>
                      <a:r>
                        <a:rPr lang="en-US" dirty="0"/>
                        <a:t>Arbitrator, turning layers on and off</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layers</a:t>
                      </a:r>
                    </a:p>
                  </a:txBody>
                  <a:tcPr/>
                </a:tc>
                <a:tc>
                  <a:txBody>
                    <a:bodyPr/>
                    <a:lstStyle/>
                    <a:p>
                      <a:r>
                        <a:rPr lang="en-US" dirty="0"/>
                        <a:t>-</a:t>
                      </a:r>
                    </a:p>
                  </a:txBody>
                  <a:tcPr/>
                </a:tc>
                <a:tc>
                  <a:txBody>
                    <a:bodyPr/>
                    <a:lstStyle/>
                    <a:p>
                      <a:r>
                        <a:rPr lang="en-US" dirty="0"/>
                        <a:t>50%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extLst>
                  <a:ext uri="{0D108BD9-81ED-4DB2-BD59-A6C34878D82A}">
                    <a16:rowId xmlns:a16="http://schemas.microsoft.com/office/drawing/2014/main" val="2111769639"/>
                  </a:ext>
                </a:extLst>
              </a:tr>
              <a:tr h="370840">
                <a:tc>
                  <a:txBody>
                    <a:bodyPr/>
                    <a:lstStyle/>
                    <a:p>
                      <a:r>
                        <a:rPr lang="en-US" dirty="0"/>
                        <a:t>Low rank approximation</a:t>
                      </a:r>
                    </a:p>
                  </a:txBody>
                  <a:tcPr/>
                </a:tc>
                <a:tc>
                  <a:txBody>
                    <a:bodyPr/>
                    <a:lstStyle/>
                    <a:p>
                      <a:r>
                        <a:rPr lang="en-US" dirty="0"/>
                        <a:t>Attention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info</a:t>
                      </a:r>
                    </a:p>
                  </a:txBody>
                  <a:tcPr/>
                </a:tc>
                <a:tc>
                  <a:txBody>
                    <a:bodyPr/>
                    <a:lstStyle/>
                    <a:p>
                      <a:r>
                        <a:rPr lang="en-US" dirty="0"/>
                        <a:t>No info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extLst>
                  <a:ext uri="{0D108BD9-81ED-4DB2-BD59-A6C34878D82A}">
                    <a16:rowId xmlns:a16="http://schemas.microsoft.com/office/drawing/2014/main" val="2908962087"/>
                  </a:ext>
                </a:extLst>
              </a:tr>
              <a:tr h="370840">
                <a:tc>
                  <a:txBody>
                    <a:bodyPr/>
                    <a:lstStyle/>
                    <a:p>
                      <a:r>
                        <a:rPr lang="en-US" dirty="0"/>
                        <a:t>Weight sharing</a:t>
                      </a:r>
                    </a:p>
                  </a:txBody>
                  <a:tcPr/>
                </a:tc>
                <a:tc>
                  <a:txBody>
                    <a:bodyPr/>
                    <a:lstStyle/>
                    <a:p>
                      <a:r>
                        <a:rPr lang="en-US" dirty="0"/>
                        <a:t>All layers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50% (2 layers share 1)</a:t>
                      </a:r>
                    </a:p>
                  </a:txBody>
                  <a:tcPr/>
                </a:tc>
                <a:tc>
                  <a:txBody>
                    <a:bodyPr/>
                    <a:lstStyle/>
                    <a:p>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extLst>
                  <a:ext uri="{0D108BD9-81ED-4DB2-BD59-A6C34878D82A}">
                    <a16:rowId xmlns:a16="http://schemas.microsoft.com/office/drawing/2014/main" val="4083979686"/>
                  </a:ext>
                </a:extLst>
              </a:tr>
              <a:tr h="370840">
                <a:tc>
                  <a:txBody>
                    <a:bodyPr/>
                    <a:lstStyle/>
                    <a:p>
                      <a:r>
                        <a:rPr lang="en-US" dirty="0"/>
                        <a:t>Compression for LAM-LLM embedding interface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Embedding, interface</a:t>
                      </a:r>
                    </a:p>
                  </a:txBody>
                  <a:tcPr/>
                </a:tc>
                <a:tc>
                  <a:txBody>
                    <a:bodyPr/>
                    <a:lstStyle/>
                    <a:p>
                      <a:r>
                        <a:rPr lang="en-US" dirty="0"/>
                        <a:t>75% (32bit </a:t>
                      </a:r>
                      <a:r>
                        <a:rPr lang="en-US" dirty="0">
                          <a:sym typeface="Wingdings" pitchFamily="2" charset="2"/>
                        </a:rPr>
                        <a:t> 8bit</a:t>
                      </a:r>
                      <a:r>
                        <a:rPr lang="en-US" dirty="0"/>
                        <a:t>)</a:t>
                      </a:r>
                    </a:p>
                  </a:txBody>
                  <a:tcPr/>
                </a:tc>
                <a:tc>
                  <a:txBody>
                    <a:bodyPr/>
                    <a:lstStyle/>
                    <a:p>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75% (32bit </a:t>
                      </a:r>
                      <a:r>
                        <a:rPr lang="en-US" dirty="0">
                          <a:sym typeface="Wingdings" pitchFamily="2" charset="2"/>
                        </a:rPr>
                        <a:t> 8bit</a:t>
                      </a:r>
                      <a:r>
                        <a:rPr lang="en-US" dirty="0"/>
                        <a:t>)</a:t>
                      </a:r>
                    </a:p>
                  </a:txBody>
                  <a:tcPr/>
                </a:tc>
                <a:extLst>
                  <a:ext uri="{0D108BD9-81ED-4DB2-BD59-A6C34878D82A}">
                    <a16:rowId xmlns:a16="http://schemas.microsoft.com/office/drawing/2014/main" val="102698791"/>
                  </a:ext>
                </a:extLst>
              </a:tr>
            </a:tbl>
          </a:graphicData>
        </a:graphic>
      </p:graphicFrame>
      <p:sp>
        <p:nvSpPr>
          <p:cNvPr id="5" name="Text Placeholder 4">
            <a:extLst>
              <a:ext uri="{FF2B5EF4-FFF2-40B4-BE49-F238E27FC236}">
                <a16:creationId xmlns:a16="http://schemas.microsoft.com/office/drawing/2014/main" id="{3A72D4E0-A966-C37A-A983-15EF2E000742}"/>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E335DA05-CB3D-1D1B-64D2-3015E3D5773E}"/>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4238687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F8D1B-FF1F-8C2F-1A00-04F169140E6F}"/>
              </a:ext>
            </a:extLst>
          </p:cNvPr>
          <p:cNvSpPr>
            <a:spLocks noGrp="1"/>
          </p:cNvSpPr>
          <p:nvPr>
            <p:ph type="title"/>
          </p:nvPr>
        </p:nvSpPr>
        <p:spPr/>
        <p:txBody>
          <a:bodyPr>
            <a:normAutofit fontScale="90000"/>
          </a:bodyPr>
          <a:lstStyle/>
          <a:p>
            <a:r>
              <a:rPr lang="en-US" dirty="0"/>
              <a:t>Quick Overview of our Hardware Acceleration Effort</a:t>
            </a:r>
          </a:p>
        </p:txBody>
      </p:sp>
      <p:sp>
        <p:nvSpPr>
          <p:cNvPr id="3" name="Text Placeholder 2">
            <a:extLst>
              <a:ext uri="{FF2B5EF4-FFF2-40B4-BE49-F238E27FC236}">
                <a16:creationId xmlns:a16="http://schemas.microsoft.com/office/drawing/2014/main" id="{55D14C39-24BE-ED3A-8BEB-2282AEDA1BE4}"/>
              </a:ext>
            </a:extLst>
          </p:cNvPr>
          <p:cNvSpPr>
            <a:spLocks noGrp="1"/>
          </p:cNvSpPr>
          <p:nvPr>
            <p:ph type="body" sz="quarter" idx="15"/>
          </p:nvPr>
        </p:nvSpPr>
        <p:spPr/>
        <p:txBody>
          <a:bodyPr/>
          <a:lstStyle/>
          <a:p>
            <a:r>
              <a:rPr lang="en-US" dirty="0"/>
              <a:t>Technologies to improve each aspect</a:t>
            </a:r>
          </a:p>
        </p:txBody>
      </p:sp>
      <p:sp>
        <p:nvSpPr>
          <p:cNvPr id="5" name="Text Placeholder 4">
            <a:extLst>
              <a:ext uri="{FF2B5EF4-FFF2-40B4-BE49-F238E27FC236}">
                <a16:creationId xmlns:a16="http://schemas.microsoft.com/office/drawing/2014/main" id="{0947DAC2-AC9B-FD89-E3E5-AAF9B8D5464C}"/>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1E53A709-463C-FA07-B930-F8A591AFA4F4}"/>
              </a:ext>
            </a:extLst>
          </p:cNvPr>
          <p:cNvSpPr>
            <a:spLocks noGrp="1"/>
          </p:cNvSpPr>
          <p:nvPr>
            <p:ph type="body" sz="quarter" idx="17"/>
          </p:nvPr>
        </p:nvSpPr>
        <p:spPr/>
        <p:txBody>
          <a:bodyPr/>
          <a:lstStyle/>
          <a:p>
            <a:endParaRPr lang="en-US"/>
          </a:p>
        </p:txBody>
      </p:sp>
      <p:sp>
        <p:nvSpPr>
          <p:cNvPr id="7" name="Oval 6">
            <a:extLst>
              <a:ext uri="{FF2B5EF4-FFF2-40B4-BE49-F238E27FC236}">
                <a16:creationId xmlns:a16="http://schemas.microsoft.com/office/drawing/2014/main" id="{4AD5B488-811B-B7E2-36D4-5736107F0420}"/>
              </a:ext>
            </a:extLst>
          </p:cNvPr>
          <p:cNvSpPr/>
          <p:nvPr/>
        </p:nvSpPr>
        <p:spPr>
          <a:xfrm>
            <a:off x="1065126" y="1943312"/>
            <a:ext cx="6099349" cy="382493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DD499E5-1DC2-340C-6218-52CF6BDFAB8F}"/>
              </a:ext>
            </a:extLst>
          </p:cNvPr>
          <p:cNvSpPr txBox="1"/>
          <p:nvPr/>
        </p:nvSpPr>
        <p:spPr>
          <a:xfrm>
            <a:off x="3407779" y="1577850"/>
            <a:ext cx="1414041" cy="369332"/>
          </a:xfrm>
          <a:prstGeom prst="rect">
            <a:avLst/>
          </a:prstGeom>
          <a:noFill/>
        </p:spPr>
        <p:txBody>
          <a:bodyPr wrap="none" rtlCol="0">
            <a:spAutoFit/>
          </a:bodyPr>
          <a:lstStyle/>
          <a:p>
            <a:r>
              <a:rPr lang="en-US" dirty="0"/>
              <a:t>Computation</a:t>
            </a:r>
          </a:p>
        </p:txBody>
      </p:sp>
      <p:sp>
        <p:nvSpPr>
          <p:cNvPr id="11" name="Oval 10">
            <a:extLst>
              <a:ext uri="{FF2B5EF4-FFF2-40B4-BE49-F238E27FC236}">
                <a16:creationId xmlns:a16="http://schemas.microsoft.com/office/drawing/2014/main" id="{C33F57C5-635A-5501-78FE-F4495E5563E8}"/>
              </a:ext>
            </a:extLst>
          </p:cNvPr>
          <p:cNvSpPr/>
          <p:nvPr/>
        </p:nvSpPr>
        <p:spPr>
          <a:xfrm>
            <a:off x="4704303" y="1969334"/>
            <a:ext cx="6099349" cy="382493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2E63AEA-2C90-6A5B-95F2-80192BA4189C}"/>
              </a:ext>
            </a:extLst>
          </p:cNvPr>
          <p:cNvSpPr txBox="1"/>
          <p:nvPr/>
        </p:nvSpPr>
        <p:spPr>
          <a:xfrm>
            <a:off x="7259514" y="1600002"/>
            <a:ext cx="988925" cy="369332"/>
          </a:xfrm>
          <a:prstGeom prst="rect">
            <a:avLst/>
          </a:prstGeom>
          <a:noFill/>
        </p:spPr>
        <p:txBody>
          <a:bodyPr wrap="none" rtlCol="0">
            <a:spAutoFit/>
          </a:bodyPr>
          <a:lstStyle/>
          <a:p>
            <a:r>
              <a:rPr lang="en-US" dirty="0"/>
              <a:t>Memory</a:t>
            </a:r>
          </a:p>
        </p:txBody>
      </p:sp>
      <p:sp>
        <p:nvSpPr>
          <p:cNvPr id="13" name="Rounded Rectangle 12">
            <a:extLst>
              <a:ext uri="{FF2B5EF4-FFF2-40B4-BE49-F238E27FC236}">
                <a16:creationId xmlns:a16="http://schemas.microsoft.com/office/drawing/2014/main" id="{0F1D3583-95CE-DBA0-83C0-F2E9DBACE59D}"/>
              </a:ext>
            </a:extLst>
          </p:cNvPr>
          <p:cNvSpPr/>
          <p:nvPr/>
        </p:nvSpPr>
        <p:spPr>
          <a:xfrm>
            <a:off x="5205048" y="2955628"/>
            <a:ext cx="1436915" cy="4019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Quantization</a:t>
            </a:r>
          </a:p>
        </p:txBody>
      </p:sp>
      <p:sp>
        <p:nvSpPr>
          <p:cNvPr id="14" name="Rounded Rectangle 13">
            <a:extLst>
              <a:ext uri="{FF2B5EF4-FFF2-40B4-BE49-F238E27FC236}">
                <a16:creationId xmlns:a16="http://schemas.microsoft.com/office/drawing/2014/main" id="{5C3FE738-2837-AF3E-A8B9-B48409C91700}"/>
              </a:ext>
            </a:extLst>
          </p:cNvPr>
          <p:cNvSpPr/>
          <p:nvPr/>
        </p:nvSpPr>
        <p:spPr>
          <a:xfrm>
            <a:off x="5164855" y="3522057"/>
            <a:ext cx="1527350" cy="4019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Sparsification</a:t>
            </a:r>
            <a:endParaRPr lang="en-US" dirty="0"/>
          </a:p>
        </p:txBody>
      </p:sp>
      <p:sp>
        <p:nvSpPr>
          <p:cNvPr id="17" name="Rounded Rectangle 16">
            <a:extLst>
              <a:ext uri="{FF2B5EF4-FFF2-40B4-BE49-F238E27FC236}">
                <a16:creationId xmlns:a16="http://schemas.microsoft.com/office/drawing/2014/main" id="{9A6571F9-EAC8-FD8A-9143-A18BA12B7765}"/>
              </a:ext>
            </a:extLst>
          </p:cNvPr>
          <p:cNvSpPr/>
          <p:nvPr/>
        </p:nvSpPr>
        <p:spPr>
          <a:xfrm>
            <a:off x="5169041" y="4119397"/>
            <a:ext cx="1508927" cy="5664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Sub-8-bit compression</a:t>
            </a:r>
          </a:p>
        </p:txBody>
      </p:sp>
      <p:sp>
        <p:nvSpPr>
          <p:cNvPr id="18" name="Rounded Rectangle 17">
            <a:extLst>
              <a:ext uri="{FF2B5EF4-FFF2-40B4-BE49-F238E27FC236}">
                <a16:creationId xmlns:a16="http://schemas.microsoft.com/office/drawing/2014/main" id="{399F3E14-AACA-0C7A-477A-DA1FA85321B5}"/>
              </a:ext>
            </a:extLst>
          </p:cNvPr>
          <p:cNvSpPr/>
          <p:nvPr/>
        </p:nvSpPr>
        <p:spPr>
          <a:xfrm>
            <a:off x="2547253" y="3066141"/>
            <a:ext cx="1508927" cy="5664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Arbitrator</a:t>
            </a:r>
          </a:p>
        </p:txBody>
      </p:sp>
      <p:sp>
        <p:nvSpPr>
          <p:cNvPr id="19" name="Rounded Rectangle 18">
            <a:extLst>
              <a:ext uri="{FF2B5EF4-FFF2-40B4-BE49-F238E27FC236}">
                <a16:creationId xmlns:a16="http://schemas.microsoft.com/office/drawing/2014/main" id="{54ABE14E-028D-62BE-5F5E-B5F46B1F8B56}"/>
              </a:ext>
            </a:extLst>
          </p:cNvPr>
          <p:cNvSpPr/>
          <p:nvPr/>
        </p:nvSpPr>
        <p:spPr>
          <a:xfrm>
            <a:off x="2547254" y="3928738"/>
            <a:ext cx="1508927" cy="5664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Low rank for Attention</a:t>
            </a:r>
          </a:p>
        </p:txBody>
      </p:sp>
      <p:sp>
        <p:nvSpPr>
          <p:cNvPr id="20" name="Rounded Rectangle 19">
            <a:extLst>
              <a:ext uri="{FF2B5EF4-FFF2-40B4-BE49-F238E27FC236}">
                <a16:creationId xmlns:a16="http://schemas.microsoft.com/office/drawing/2014/main" id="{465E356E-511F-142A-9F59-16AB4E9346B0}"/>
              </a:ext>
            </a:extLst>
          </p:cNvPr>
          <p:cNvSpPr/>
          <p:nvPr/>
        </p:nvSpPr>
        <p:spPr>
          <a:xfrm>
            <a:off x="7795844" y="3002977"/>
            <a:ext cx="1649605" cy="5664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Weight sharing</a:t>
            </a:r>
          </a:p>
        </p:txBody>
      </p:sp>
      <p:sp>
        <p:nvSpPr>
          <p:cNvPr id="21" name="Rounded Rectangle 20">
            <a:extLst>
              <a:ext uri="{FF2B5EF4-FFF2-40B4-BE49-F238E27FC236}">
                <a16:creationId xmlns:a16="http://schemas.microsoft.com/office/drawing/2014/main" id="{CE828640-3259-778E-67E9-FDD4C2F00CEA}"/>
              </a:ext>
            </a:extLst>
          </p:cNvPr>
          <p:cNvSpPr/>
          <p:nvPr/>
        </p:nvSpPr>
        <p:spPr>
          <a:xfrm>
            <a:off x="7565568" y="3860948"/>
            <a:ext cx="2162071" cy="6777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Compression for LAM/LLM interface</a:t>
            </a:r>
          </a:p>
        </p:txBody>
      </p:sp>
    </p:spTree>
    <p:extLst>
      <p:ext uri="{BB962C8B-B14F-4D97-AF65-F5344CB8AC3E}">
        <p14:creationId xmlns:p14="http://schemas.microsoft.com/office/powerpoint/2010/main" val="27288730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7BFE8-48BD-ACB6-E2A7-C52253DBFE47}"/>
              </a:ext>
            </a:extLst>
          </p:cNvPr>
          <p:cNvSpPr>
            <a:spLocks noGrp="1"/>
          </p:cNvSpPr>
          <p:nvPr>
            <p:ph type="title"/>
          </p:nvPr>
        </p:nvSpPr>
        <p:spPr/>
        <p:txBody>
          <a:bodyPr>
            <a:normAutofit fontScale="90000"/>
          </a:bodyPr>
          <a:lstStyle/>
          <a:p>
            <a:r>
              <a:rPr lang="en-US" dirty="0"/>
              <a:t>Quick Overview of our Hardware Acceleration Effort</a:t>
            </a:r>
          </a:p>
        </p:txBody>
      </p:sp>
      <p:sp>
        <p:nvSpPr>
          <p:cNvPr id="3" name="Text Placeholder 2">
            <a:extLst>
              <a:ext uri="{FF2B5EF4-FFF2-40B4-BE49-F238E27FC236}">
                <a16:creationId xmlns:a16="http://schemas.microsoft.com/office/drawing/2014/main" id="{4D5EFF57-E712-CD80-0763-68983216A1A4}"/>
              </a:ext>
            </a:extLst>
          </p:cNvPr>
          <p:cNvSpPr>
            <a:spLocks noGrp="1"/>
          </p:cNvSpPr>
          <p:nvPr>
            <p:ph type="body" sz="quarter" idx="15"/>
          </p:nvPr>
        </p:nvSpPr>
        <p:spPr/>
        <p:txBody>
          <a:bodyPr/>
          <a:lstStyle/>
          <a:p>
            <a:r>
              <a:rPr lang="en-US" dirty="0"/>
              <a:t>Technologies to improve each aspect</a:t>
            </a:r>
          </a:p>
        </p:txBody>
      </p:sp>
      <p:sp>
        <p:nvSpPr>
          <p:cNvPr id="4" name="Content Placeholder 3">
            <a:extLst>
              <a:ext uri="{FF2B5EF4-FFF2-40B4-BE49-F238E27FC236}">
                <a16:creationId xmlns:a16="http://schemas.microsoft.com/office/drawing/2014/main" id="{EAFC24A0-F071-C9D7-6854-706DE7E2FB77}"/>
              </a:ext>
            </a:extLst>
          </p:cNvPr>
          <p:cNvSpPr>
            <a:spLocks noGrp="1"/>
          </p:cNvSpPr>
          <p:nvPr>
            <p:ph idx="1"/>
          </p:nvPr>
        </p:nvSpPr>
        <p:spPr/>
        <p:txBody>
          <a:bodyPr/>
          <a:lstStyle/>
          <a:p>
            <a:r>
              <a:rPr lang="en-US" dirty="0"/>
              <a:t>Side note: Attention contributes only to 10% of the latency</a:t>
            </a:r>
          </a:p>
        </p:txBody>
      </p:sp>
      <p:sp>
        <p:nvSpPr>
          <p:cNvPr id="5" name="Text Placeholder 4">
            <a:extLst>
              <a:ext uri="{FF2B5EF4-FFF2-40B4-BE49-F238E27FC236}">
                <a16:creationId xmlns:a16="http://schemas.microsoft.com/office/drawing/2014/main" id="{79230800-35B6-EDD4-CF33-F6EBB16C28A6}"/>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5D07BC81-9B7C-D079-A55B-2401FCE9C6F2}"/>
              </a:ext>
            </a:extLst>
          </p:cNvPr>
          <p:cNvSpPr>
            <a:spLocks noGrp="1"/>
          </p:cNvSpPr>
          <p:nvPr>
            <p:ph type="body" sz="quarter" idx="17"/>
          </p:nvPr>
        </p:nvSpPr>
        <p:spPr/>
        <p:txBody>
          <a:bodyPr/>
          <a:lstStyle/>
          <a:p>
            <a:endParaRPr lang="en-US"/>
          </a:p>
        </p:txBody>
      </p:sp>
      <p:pic>
        <p:nvPicPr>
          <p:cNvPr id="1026" name="Picture 2">
            <a:extLst>
              <a:ext uri="{FF2B5EF4-FFF2-40B4-BE49-F238E27FC236}">
                <a16:creationId xmlns:a16="http://schemas.microsoft.com/office/drawing/2014/main" id="{BD99E465-FF9E-AB62-42DA-DF8AD8E9D0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2380" y="1794473"/>
            <a:ext cx="4963319" cy="3429000"/>
          </a:xfrm>
          <a:prstGeom prst="rect">
            <a:avLst/>
          </a:prstGeom>
          <a:noFill/>
          <a:extLst>
            <a:ext uri="{909E8E84-426E-40DD-AFC4-6F175D3DCCD1}">
              <a14:hiddenFill xmlns:a14="http://schemas.microsoft.com/office/drawing/2010/main">
                <a:solidFill>
                  <a:srgbClr val="FFFFFF"/>
                </a:solidFill>
              </a14:hiddenFill>
            </a:ext>
          </a:extLst>
        </p:spPr>
      </p:pic>
      <p:sp>
        <p:nvSpPr>
          <p:cNvPr id="8" name="Rounded Rectangle 7">
            <a:extLst>
              <a:ext uri="{FF2B5EF4-FFF2-40B4-BE49-F238E27FC236}">
                <a16:creationId xmlns:a16="http://schemas.microsoft.com/office/drawing/2014/main" id="{6EB662F5-8F7C-CE1C-BF3B-5DDB24A7C4F1}"/>
              </a:ext>
            </a:extLst>
          </p:cNvPr>
          <p:cNvSpPr/>
          <p:nvPr/>
        </p:nvSpPr>
        <p:spPr>
          <a:xfrm>
            <a:off x="5648563" y="5441314"/>
            <a:ext cx="1527350" cy="7184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Attention</a:t>
            </a:r>
          </a:p>
          <a:p>
            <a:pPr algn="ctr"/>
            <a:r>
              <a:rPr lang="en-US" dirty="0"/>
              <a:t>Keys/Queries</a:t>
            </a:r>
          </a:p>
        </p:txBody>
      </p:sp>
      <p:sp>
        <p:nvSpPr>
          <p:cNvPr id="9" name="Rounded Rectangle 8">
            <a:extLst>
              <a:ext uri="{FF2B5EF4-FFF2-40B4-BE49-F238E27FC236}">
                <a16:creationId xmlns:a16="http://schemas.microsoft.com/office/drawing/2014/main" id="{685D37B3-AD6C-B441-A35C-70FCE9A63A90}"/>
              </a:ext>
            </a:extLst>
          </p:cNvPr>
          <p:cNvSpPr/>
          <p:nvPr/>
        </p:nvSpPr>
        <p:spPr>
          <a:xfrm>
            <a:off x="8435152" y="4033058"/>
            <a:ext cx="1527350" cy="7184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Attention</a:t>
            </a:r>
          </a:p>
          <a:p>
            <a:pPr algn="ctr"/>
            <a:r>
              <a:rPr lang="en-US" dirty="0"/>
              <a:t>Values</a:t>
            </a:r>
          </a:p>
        </p:txBody>
      </p:sp>
      <p:cxnSp>
        <p:nvCxnSpPr>
          <p:cNvPr id="11" name="Straight Arrow Connector 10">
            <a:extLst>
              <a:ext uri="{FF2B5EF4-FFF2-40B4-BE49-F238E27FC236}">
                <a16:creationId xmlns:a16="http://schemas.microsoft.com/office/drawing/2014/main" id="{30F56CCA-55F7-AFE7-EFCB-649F4A7B2453}"/>
              </a:ext>
            </a:extLst>
          </p:cNvPr>
          <p:cNvCxnSpPr>
            <a:cxnSpLocks/>
            <a:stCxn id="9" idx="1"/>
          </p:cNvCxnSpPr>
          <p:nvPr/>
        </p:nvCxnSpPr>
        <p:spPr>
          <a:xfrm flipH="1" flipV="1">
            <a:off x="7596554" y="4310743"/>
            <a:ext cx="838598" cy="815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FF9F3CA-5EBD-AAA6-5AC3-525B3578A257}"/>
              </a:ext>
            </a:extLst>
          </p:cNvPr>
          <p:cNvCxnSpPr>
            <a:cxnSpLocks/>
            <a:stCxn id="8" idx="0"/>
          </p:cNvCxnSpPr>
          <p:nvPr/>
        </p:nvCxnSpPr>
        <p:spPr>
          <a:xfrm flipV="1">
            <a:off x="6412238" y="5126264"/>
            <a:ext cx="0" cy="31505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2699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6DBF3-E029-AFBC-0B8A-FE8D3DD69830}"/>
              </a:ext>
            </a:extLst>
          </p:cNvPr>
          <p:cNvSpPr>
            <a:spLocks noGrp="1"/>
          </p:cNvSpPr>
          <p:nvPr>
            <p:ph type="title"/>
          </p:nvPr>
        </p:nvSpPr>
        <p:spPr/>
        <p:txBody>
          <a:bodyPr>
            <a:normAutofit fontScale="90000"/>
          </a:bodyPr>
          <a:lstStyle/>
          <a:p>
            <a:r>
              <a:rPr lang="en-US" dirty="0"/>
              <a:t>Quick Overview of our Hardware Acceleration Plan</a:t>
            </a:r>
          </a:p>
        </p:txBody>
      </p:sp>
      <p:sp>
        <p:nvSpPr>
          <p:cNvPr id="3" name="Text Placeholder 2">
            <a:extLst>
              <a:ext uri="{FF2B5EF4-FFF2-40B4-BE49-F238E27FC236}">
                <a16:creationId xmlns:a16="http://schemas.microsoft.com/office/drawing/2014/main" id="{0C6A1F56-C974-12A5-C37F-9214B78D09AC}"/>
              </a:ext>
            </a:extLst>
          </p:cNvPr>
          <p:cNvSpPr>
            <a:spLocks noGrp="1"/>
          </p:cNvSpPr>
          <p:nvPr>
            <p:ph type="body" sz="quarter" idx="15"/>
          </p:nvPr>
        </p:nvSpPr>
        <p:spPr/>
        <p:txBody>
          <a:bodyPr/>
          <a:lstStyle/>
          <a:p>
            <a:r>
              <a:rPr lang="en-US" dirty="0"/>
              <a:t>Priority for 2023 – Technologies Applicable to All Layers  </a:t>
            </a:r>
          </a:p>
        </p:txBody>
      </p:sp>
      <p:sp>
        <p:nvSpPr>
          <p:cNvPr id="4" name="Content Placeholder 3">
            <a:extLst>
              <a:ext uri="{FF2B5EF4-FFF2-40B4-BE49-F238E27FC236}">
                <a16:creationId xmlns:a16="http://schemas.microsoft.com/office/drawing/2014/main" id="{5C1304F7-C746-64D0-1A14-DB0E485871DC}"/>
              </a:ext>
            </a:extLst>
          </p:cNvPr>
          <p:cNvSpPr>
            <a:spLocks noGrp="1"/>
          </p:cNvSpPr>
          <p:nvPr>
            <p:ph idx="1"/>
          </p:nvPr>
        </p:nvSpPr>
        <p:spPr/>
        <p:txBody>
          <a:bodyPr/>
          <a:lstStyle/>
          <a:p>
            <a:r>
              <a:rPr lang="en-US" dirty="0"/>
              <a:t>Quantization</a:t>
            </a:r>
          </a:p>
          <a:p>
            <a:pPr lvl="1"/>
            <a:r>
              <a:rPr lang="en-US" dirty="0"/>
              <a:t>Conformer – prod Conformer, next step 1B</a:t>
            </a:r>
          </a:p>
          <a:p>
            <a:pPr lvl="1"/>
            <a:r>
              <a:rPr lang="en-US" dirty="0" err="1"/>
              <a:t>RescoreBERT</a:t>
            </a:r>
            <a:r>
              <a:rPr lang="en-US" dirty="0"/>
              <a:t> – kickstarted together with Denis, presented later </a:t>
            </a:r>
          </a:p>
          <a:p>
            <a:r>
              <a:rPr lang="en-US" dirty="0" err="1"/>
              <a:t>Sparsification</a:t>
            </a:r>
            <a:endParaRPr lang="en-US" dirty="0"/>
          </a:p>
          <a:p>
            <a:pPr lvl="1"/>
            <a:r>
              <a:rPr lang="en-US" dirty="0"/>
              <a:t>Conformer – </a:t>
            </a:r>
            <a:r>
              <a:rPr lang="en-US" dirty="0" err="1"/>
              <a:t>NemoRT</a:t>
            </a:r>
            <a:r>
              <a:rPr lang="en-US" dirty="0"/>
              <a:t> support needed</a:t>
            </a:r>
          </a:p>
          <a:p>
            <a:pPr lvl="1"/>
            <a:r>
              <a:rPr lang="en-US" dirty="0" err="1"/>
              <a:t>RescoreBERT</a:t>
            </a:r>
            <a:r>
              <a:rPr lang="en-US" dirty="0"/>
              <a:t> – good results obtained, presented later</a:t>
            </a:r>
          </a:p>
          <a:p>
            <a:r>
              <a:rPr lang="en-US" dirty="0">
                <a:solidFill>
                  <a:schemeClr val="bg1">
                    <a:lumMod val="85000"/>
                  </a:schemeClr>
                </a:solidFill>
              </a:rPr>
              <a:t>Embedding</a:t>
            </a:r>
          </a:p>
          <a:p>
            <a:pPr lvl="1"/>
            <a:r>
              <a:rPr lang="en-US" dirty="0">
                <a:solidFill>
                  <a:schemeClr val="bg1">
                    <a:lumMod val="85000"/>
                  </a:schemeClr>
                </a:solidFill>
              </a:rPr>
              <a:t>8-bit quantization and sub-8-bit compression – on-hold as lacking HC </a:t>
            </a:r>
          </a:p>
          <a:p>
            <a:endParaRPr lang="en-US" dirty="0"/>
          </a:p>
          <a:p>
            <a:endParaRPr lang="en-US" dirty="0"/>
          </a:p>
        </p:txBody>
      </p:sp>
      <p:sp>
        <p:nvSpPr>
          <p:cNvPr id="5" name="Text Placeholder 4">
            <a:extLst>
              <a:ext uri="{FF2B5EF4-FFF2-40B4-BE49-F238E27FC236}">
                <a16:creationId xmlns:a16="http://schemas.microsoft.com/office/drawing/2014/main" id="{7AA699FC-C821-325B-DA9D-8A4C5E52EDD1}"/>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C2B65857-E8C0-BE4E-6D0F-B2384D7C628D}"/>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170498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6DBF3-E029-AFBC-0B8A-FE8D3DD69830}"/>
              </a:ext>
            </a:extLst>
          </p:cNvPr>
          <p:cNvSpPr>
            <a:spLocks noGrp="1"/>
          </p:cNvSpPr>
          <p:nvPr>
            <p:ph type="title"/>
          </p:nvPr>
        </p:nvSpPr>
        <p:spPr/>
        <p:txBody>
          <a:bodyPr>
            <a:normAutofit fontScale="90000"/>
          </a:bodyPr>
          <a:lstStyle/>
          <a:p>
            <a:r>
              <a:rPr lang="en-US" dirty="0"/>
              <a:t>Quick Overview of our Hardware Acceleration Plan</a:t>
            </a:r>
          </a:p>
        </p:txBody>
      </p:sp>
      <p:sp>
        <p:nvSpPr>
          <p:cNvPr id="3" name="Text Placeholder 2">
            <a:extLst>
              <a:ext uri="{FF2B5EF4-FFF2-40B4-BE49-F238E27FC236}">
                <a16:creationId xmlns:a16="http://schemas.microsoft.com/office/drawing/2014/main" id="{0C6A1F56-C974-12A5-C37F-9214B78D09AC}"/>
              </a:ext>
            </a:extLst>
          </p:cNvPr>
          <p:cNvSpPr>
            <a:spLocks noGrp="1"/>
          </p:cNvSpPr>
          <p:nvPr>
            <p:ph type="body" sz="quarter" idx="15"/>
          </p:nvPr>
        </p:nvSpPr>
        <p:spPr/>
        <p:txBody>
          <a:bodyPr/>
          <a:lstStyle/>
          <a:p>
            <a:r>
              <a:rPr lang="en-US" dirty="0"/>
              <a:t>Tentative Plan for 2024 – Technologies to Address Memory Constraint </a:t>
            </a:r>
          </a:p>
        </p:txBody>
      </p:sp>
      <p:sp>
        <p:nvSpPr>
          <p:cNvPr id="4" name="Content Placeholder 3">
            <a:extLst>
              <a:ext uri="{FF2B5EF4-FFF2-40B4-BE49-F238E27FC236}">
                <a16:creationId xmlns:a16="http://schemas.microsoft.com/office/drawing/2014/main" id="{5C1304F7-C746-64D0-1A14-DB0E485871DC}"/>
              </a:ext>
            </a:extLst>
          </p:cNvPr>
          <p:cNvSpPr>
            <a:spLocks noGrp="1"/>
          </p:cNvSpPr>
          <p:nvPr>
            <p:ph idx="1"/>
          </p:nvPr>
        </p:nvSpPr>
        <p:spPr/>
        <p:txBody>
          <a:bodyPr/>
          <a:lstStyle/>
          <a:p>
            <a:r>
              <a:rPr lang="en-US" dirty="0"/>
              <a:t>Sub-8-bit weight</a:t>
            </a:r>
          </a:p>
          <a:p>
            <a:r>
              <a:rPr lang="en-US" dirty="0"/>
              <a:t>Weight sharing for LAM/</a:t>
            </a:r>
            <a:r>
              <a:rPr lang="en-US" dirty="0" err="1"/>
              <a:t>RescoreBERT</a:t>
            </a:r>
            <a:r>
              <a:rPr lang="en-US" dirty="0"/>
              <a:t> layers</a:t>
            </a:r>
          </a:p>
          <a:p>
            <a:r>
              <a:rPr lang="en-US" dirty="0"/>
              <a:t>Arbitrator turning layers on and off </a:t>
            </a:r>
          </a:p>
          <a:p>
            <a:r>
              <a:rPr lang="en-US" dirty="0"/>
              <a:t>Low-rank approximation of attention</a:t>
            </a:r>
          </a:p>
          <a:p>
            <a:r>
              <a:rPr lang="en-US" dirty="0"/>
              <a:t>Quantization Aware Finetuning (QAF)</a:t>
            </a:r>
          </a:p>
          <a:p>
            <a:r>
              <a:rPr lang="en-US" dirty="0" err="1"/>
              <a:t>LayerDrop</a:t>
            </a:r>
            <a:r>
              <a:rPr lang="en-US" dirty="0"/>
              <a:t> and Distill</a:t>
            </a:r>
          </a:p>
          <a:p>
            <a:endParaRPr lang="en-US" dirty="0"/>
          </a:p>
          <a:p>
            <a:endParaRPr lang="en-US" dirty="0"/>
          </a:p>
        </p:txBody>
      </p:sp>
      <p:sp>
        <p:nvSpPr>
          <p:cNvPr id="5" name="Text Placeholder 4">
            <a:extLst>
              <a:ext uri="{FF2B5EF4-FFF2-40B4-BE49-F238E27FC236}">
                <a16:creationId xmlns:a16="http://schemas.microsoft.com/office/drawing/2014/main" id="{7AA699FC-C821-325B-DA9D-8A4C5E52EDD1}"/>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C2B65857-E8C0-BE4E-6D0F-B2384D7C628D}"/>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388826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6DBF3-E029-AFBC-0B8A-FE8D3DD69830}"/>
              </a:ext>
            </a:extLst>
          </p:cNvPr>
          <p:cNvSpPr>
            <a:spLocks noGrp="1"/>
          </p:cNvSpPr>
          <p:nvPr>
            <p:ph type="title"/>
          </p:nvPr>
        </p:nvSpPr>
        <p:spPr/>
        <p:txBody>
          <a:bodyPr>
            <a:normAutofit fontScale="90000"/>
          </a:bodyPr>
          <a:lstStyle/>
          <a:p>
            <a:r>
              <a:rPr lang="en-US" dirty="0"/>
              <a:t>Quick Overview of our Hardware Acceleration Plan</a:t>
            </a:r>
          </a:p>
        </p:txBody>
      </p:sp>
      <p:sp>
        <p:nvSpPr>
          <p:cNvPr id="3" name="Text Placeholder 2">
            <a:extLst>
              <a:ext uri="{FF2B5EF4-FFF2-40B4-BE49-F238E27FC236}">
                <a16:creationId xmlns:a16="http://schemas.microsoft.com/office/drawing/2014/main" id="{0C6A1F56-C974-12A5-C37F-9214B78D09AC}"/>
              </a:ext>
            </a:extLst>
          </p:cNvPr>
          <p:cNvSpPr>
            <a:spLocks noGrp="1"/>
          </p:cNvSpPr>
          <p:nvPr>
            <p:ph type="body" sz="quarter" idx="15"/>
          </p:nvPr>
        </p:nvSpPr>
        <p:spPr/>
        <p:txBody>
          <a:bodyPr/>
          <a:lstStyle/>
          <a:p>
            <a:r>
              <a:rPr lang="en-US" dirty="0"/>
              <a:t>Priority for 2023 – Technologies Applicable to All Layers  </a:t>
            </a:r>
          </a:p>
        </p:txBody>
      </p:sp>
      <p:sp>
        <p:nvSpPr>
          <p:cNvPr id="4" name="Content Placeholder 3">
            <a:extLst>
              <a:ext uri="{FF2B5EF4-FFF2-40B4-BE49-F238E27FC236}">
                <a16:creationId xmlns:a16="http://schemas.microsoft.com/office/drawing/2014/main" id="{5C1304F7-C746-64D0-1A14-DB0E485871DC}"/>
              </a:ext>
            </a:extLst>
          </p:cNvPr>
          <p:cNvSpPr>
            <a:spLocks noGrp="1"/>
          </p:cNvSpPr>
          <p:nvPr>
            <p:ph idx="1"/>
          </p:nvPr>
        </p:nvSpPr>
        <p:spPr/>
        <p:txBody>
          <a:bodyPr/>
          <a:lstStyle/>
          <a:p>
            <a:r>
              <a:rPr lang="en-US" dirty="0">
                <a:solidFill>
                  <a:schemeClr val="bg1">
                    <a:lumMod val="85000"/>
                  </a:schemeClr>
                </a:solidFill>
              </a:rPr>
              <a:t>Quantization</a:t>
            </a:r>
          </a:p>
          <a:p>
            <a:pPr lvl="1"/>
            <a:r>
              <a:rPr lang="en-US" dirty="0"/>
              <a:t>Conformer – prod Conformer, next step 1B</a:t>
            </a:r>
          </a:p>
          <a:p>
            <a:pPr lvl="2"/>
            <a:r>
              <a:rPr lang="en-US" dirty="0"/>
              <a:t>Aachen team: Jahn </a:t>
            </a:r>
            <a:r>
              <a:rPr lang="en-US" dirty="0" err="1"/>
              <a:t>Heymann</a:t>
            </a:r>
            <a:r>
              <a:rPr lang="en-US" dirty="0"/>
              <a:t>, Abhishek Sharma</a:t>
            </a:r>
          </a:p>
          <a:p>
            <a:pPr lvl="2"/>
            <a:r>
              <a:rPr lang="en-US" dirty="0" err="1"/>
              <a:t>NeMoRT</a:t>
            </a:r>
            <a:r>
              <a:rPr lang="en-US" dirty="0"/>
              <a:t> team: Chris Beauchene</a:t>
            </a:r>
          </a:p>
          <a:p>
            <a:pPr lvl="1"/>
            <a:r>
              <a:rPr lang="en-US" dirty="0" err="1">
                <a:solidFill>
                  <a:schemeClr val="bg1">
                    <a:lumMod val="85000"/>
                  </a:schemeClr>
                </a:solidFill>
              </a:rPr>
              <a:t>RescoreBERT</a:t>
            </a:r>
            <a:r>
              <a:rPr lang="en-US" dirty="0">
                <a:solidFill>
                  <a:schemeClr val="bg1">
                    <a:lumMod val="85000"/>
                  </a:schemeClr>
                </a:solidFill>
              </a:rPr>
              <a:t> – kickstarted together with Denis, presented later </a:t>
            </a:r>
          </a:p>
          <a:p>
            <a:r>
              <a:rPr lang="en-US" dirty="0" err="1">
                <a:solidFill>
                  <a:schemeClr val="bg1">
                    <a:lumMod val="85000"/>
                  </a:schemeClr>
                </a:solidFill>
              </a:rPr>
              <a:t>Sparsification</a:t>
            </a:r>
            <a:endParaRPr lang="en-US" dirty="0">
              <a:solidFill>
                <a:schemeClr val="bg1">
                  <a:lumMod val="85000"/>
                </a:schemeClr>
              </a:solidFill>
            </a:endParaRPr>
          </a:p>
          <a:p>
            <a:pPr lvl="1"/>
            <a:r>
              <a:rPr lang="en-US" dirty="0">
                <a:solidFill>
                  <a:schemeClr val="bg1">
                    <a:lumMod val="85000"/>
                  </a:schemeClr>
                </a:solidFill>
              </a:rPr>
              <a:t>Conformer – </a:t>
            </a:r>
            <a:r>
              <a:rPr lang="en-US" dirty="0" err="1">
                <a:solidFill>
                  <a:schemeClr val="bg1">
                    <a:lumMod val="85000"/>
                  </a:schemeClr>
                </a:solidFill>
              </a:rPr>
              <a:t>NemoRT</a:t>
            </a:r>
            <a:r>
              <a:rPr lang="en-US" dirty="0">
                <a:solidFill>
                  <a:schemeClr val="bg1">
                    <a:lumMod val="85000"/>
                  </a:schemeClr>
                </a:solidFill>
              </a:rPr>
              <a:t> support needed</a:t>
            </a:r>
          </a:p>
          <a:p>
            <a:pPr lvl="1"/>
            <a:r>
              <a:rPr lang="en-US" dirty="0" err="1">
                <a:solidFill>
                  <a:schemeClr val="bg1">
                    <a:lumMod val="85000"/>
                  </a:schemeClr>
                </a:solidFill>
              </a:rPr>
              <a:t>RescoreBERT</a:t>
            </a:r>
            <a:r>
              <a:rPr lang="en-US" dirty="0">
                <a:solidFill>
                  <a:schemeClr val="bg1">
                    <a:lumMod val="85000"/>
                  </a:schemeClr>
                </a:solidFill>
              </a:rPr>
              <a:t> – good results obtained, presented later</a:t>
            </a:r>
          </a:p>
          <a:p>
            <a:r>
              <a:rPr lang="en-US" dirty="0">
                <a:solidFill>
                  <a:schemeClr val="bg1">
                    <a:lumMod val="85000"/>
                  </a:schemeClr>
                </a:solidFill>
              </a:rPr>
              <a:t>Embedding</a:t>
            </a:r>
          </a:p>
          <a:p>
            <a:pPr lvl="1"/>
            <a:r>
              <a:rPr lang="en-US" dirty="0">
                <a:solidFill>
                  <a:schemeClr val="bg1">
                    <a:lumMod val="85000"/>
                  </a:schemeClr>
                </a:solidFill>
              </a:rPr>
              <a:t>8-bit quantization and sub-8-bit compression – on-hold as lacking HC </a:t>
            </a:r>
          </a:p>
          <a:p>
            <a:endParaRPr lang="en-US" dirty="0"/>
          </a:p>
          <a:p>
            <a:endParaRPr lang="en-US" dirty="0"/>
          </a:p>
        </p:txBody>
      </p:sp>
      <p:sp>
        <p:nvSpPr>
          <p:cNvPr id="5" name="Text Placeholder 4">
            <a:extLst>
              <a:ext uri="{FF2B5EF4-FFF2-40B4-BE49-F238E27FC236}">
                <a16:creationId xmlns:a16="http://schemas.microsoft.com/office/drawing/2014/main" id="{7AA699FC-C821-325B-DA9D-8A4C5E52EDD1}"/>
              </a:ext>
            </a:extLst>
          </p:cNvPr>
          <p:cNvSpPr>
            <a:spLocks noGrp="1"/>
          </p:cNvSpPr>
          <p:nvPr>
            <p:ph type="body" sz="quarter" idx="14"/>
          </p:nvPr>
        </p:nvSpPr>
        <p:spPr/>
        <p:txBody>
          <a:bodyPr/>
          <a:lstStyle/>
          <a:p>
            <a:endParaRPr lang="en-US"/>
          </a:p>
        </p:txBody>
      </p:sp>
      <p:sp>
        <p:nvSpPr>
          <p:cNvPr id="6" name="Text Placeholder 5">
            <a:extLst>
              <a:ext uri="{FF2B5EF4-FFF2-40B4-BE49-F238E27FC236}">
                <a16:creationId xmlns:a16="http://schemas.microsoft.com/office/drawing/2014/main" id="{C2B65857-E8C0-BE4E-6D0F-B2384D7C628D}"/>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37625245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72802</TotalTime>
  <Words>2258</Words>
  <Application>Microsoft Macintosh PowerPoint</Application>
  <PresentationFormat>Widescreen</PresentationFormat>
  <Paragraphs>532</Paragraphs>
  <Slides>29</Slides>
  <Notes>12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29</vt:i4>
      </vt:variant>
    </vt:vector>
  </HeadingPairs>
  <TitlesOfParts>
    <vt:vector size="42" baseType="lpstr">
      <vt:lpstr>-apple-system</vt:lpstr>
      <vt:lpstr>.AppleSystemUIFont</vt:lpstr>
      <vt:lpstr>AppleMyungjo</vt:lpstr>
      <vt:lpstr>Slack-Lato</vt:lpstr>
      <vt:lpstr>Arial</vt:lpstr>
      <vt:lpstr>Bauhaus 93</vt:lpstr>
      <vt:lpstr>Calibri</vt:lpstr>
      <vt:lpstr>Calibri Light</vt:lpstr>
      <vt:lpstr>Cambria Math</vt:lpstr>
      <vt:lpstr>Helvetica Neue</vt:lpstr>
      <vt:lpstr>Helvetica Neue Thin</vt:lpstr>
      <vt:lpstr>Wingdings</vt:lpstr>
      <vt:lpstr>Office Theme</vt:lpstr>
      <vt:lpstr>Neural Efficiency for LAM/LLM</vt:lpstr>
      <vt:lpstr>Quick Overview of our Hardware Acceleration Effort</vt:lpstr>
      <vt:lpstr>Quick Overview of our Hardware Acceleration Effort</vt:lpstr>
      <vt:lpstr>Quick Overview of our Hardware Acceleration Effort</vt:lpstr>
      <vt:lpstr>Quick Overview of our Hardware Acceleration Effort</vt:lpstr>
      <vt:lpstr>Quick Overview of our Hardware Acceleration Effort</vt:lpstr>
      <vt:lpstr>Quick Overview of our Hardware Acceleration Plan</vt:lpstr>
      <vt:lpstr>Quick Overview of our Hardware Acceleration Plan</vt:lpstr>
      <vt:lpstr>Quick Overview of our Hardware Acceleration Plan</vt:lpstr>
      <vt:lpstr>Conformer Quantization</vt:lpstr>
      <vt:lpstr>Conformer Quantization</vt:lpstr>
      <vt:lpstr>Conformer Quantization</vt:lpstr>
      <vt:lpstr>Conformer Quantization</vt:lpstr>
      <vt:lpstr>Conformer Quantization</vt:lpstr>
      <vt:lpstr>Quick Overview of our Hardware Acceleration Plan</vt:lpstr>
      <vt:lpstr>Sparse RescoreBERT</vt:lpstr>
      <vt:lpstr>Sparse RescoreBERT</vt:lpstr>
      <vt:lpstr>Sparse RescoreBERT</vt:lpstr>
      <vt:lpstr>Sparse RescoreBERT</vt:lpstr>
      <vt:lpstr>Sparse RescoreBERT</vt:lpstr>
      <vt:lpstr>Quick Overview of our Hardware Acceleration Plan</vt:lpstr>
      <vt:lpstr>LLM/RescoreBERT Quantization</vt:lpstr>
      <vt:lpstr>LLM Quantization: Post Training Quantization</vt:lpstr>
      <vt:lpstr>LMM Quantization</vt:lpstr>
      <vt:lpstr>LMM Quantization</vt:lpstr>
      <vt:lpstr>Quick Overview of our Hardware Acceleration Plan</vt:lpstr>
      <vt:lpstr>Quantization Aware Finetuning (QAF)</vt:lpstr>
      <vt:lpstr>Quick Overview of our Hardware Acceleration Plan</vt:lpstr>
      <vt:lpstr>LayerDrop and Distill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Midway Review: Neural Efficiency for Alexa</dc:title>
  <dc:creator>Microsoft Office User</dc:creator>
  <cp:lastModifiedBy>Microsoft Office User</cp:lastModifiedBy>
  <cp:revision>186</cp:revision>
  <dcterms:created xsi:type="dcterms:W3CDTF">2023-03-23T22:45:17Z</dcterms:created>
  <dcterms:modified xsi:type="dcterms:W3CDTF">2023-05-19T21:18:15Z</dcterms:modified>
</cp:coreProperties>
</file>

<file path=docProps/thumbnail.jpeg>
</file>